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2"/>
  </p:handoutMasterIdLst>
  <p:sldIdLst>
    <p:sldId id="259" r:id="rId2"/>
    <p:sldId id="266" r:id="rId3"/>
    <p:sldId id="267" r:id="rId4"/>
    <p:sldId id="269" r:id="rId5"/>
    <p:sldId id="260" r:id="rId6"/>
    <p:sldId id="271" r:id="rId7"/>
    <p:sldId id="264" r:id="rId8"/>
    <p:sldId id="257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86" r:id="rId22"/>
    <p:sldId id="357" r:id="rId23"/>
    <p:sldId id="287" r:id="rId24"/>
    <p:sldId id="289" r:id="rId25"/>
    <p:sldId id="290" r:id="rId26"/>
    <p:sldId id="291" r:id="rId27"/>
    <p:sldId id="293" r:id="rId28"/>
    <p:sldId id="295" r:id="rId29"/>
    <p:sldId id="297" r:id="rId30"/>
    <p:sldId id="299" r:id="rId31"/>
    <p:sldId id="300" r:id="rId32"/>
    <p:sldId id="301" r:id="rId33"/>
    <p:sldId id="302" r:id="rId34"/>
    <p:sldId id="304" r:id="rId35"/>
    <p:sldId id="305" r:id="rId36"/>
    <p:sldId id="306" r:id="rId37"/>
    <p:sldId id="307" r:id="rId38"/>
    <p:sldId id="309" r:id="rId39"/>
    <p:sldId id="311" r:id="rId40"/>
    <p:sldId id="312" r:id="rId41"/>
    <p:sldId id="310" r:id="rId42"/>
    <p:sldId id="314" r:id="rId43"/>
    <p:sldId id="316" r:id="rId44"/>
    <p:sldId id="318" r:id="rId45"/>
    <p:sldId id="319" r:id="rId46"/>
    <p:sldId id="320" r:id="rId47"/>
    <p:sldId id="321" r:id="rId48"/>
    <p:sldId id="323" r:id="rId49"/>
    <p:sldId id="336" r:id="rId50"/>
    <p:sldId id="339" r:id="rId51"/>
    <p:sldId id="338" r:id="rId52"/>
    <p:sldId id="342" r:id="rId53"/>
    <p:sldId id="341" r:id="rId54"/>
    <p:sldId id="346" r:id="rId55"/>
    <p:sldId id="347" r:id="rId56"/>
    <p:sldId id="348" r:id="rId57"/>
    <p:sldId id="349" r:id="rId58"/>
    <p:sldId id="350" r:id="rId59"/>
    <p:sldId id="355" r:id="rId60"/>
    <p:sldId id="352" r:id="rId61"/>
  </p:sldIdLst>
  <p:sldSz cx="9144000" cy="6858000" type="screen4x3"/>
  <p:notesSz cx="6888163" cy="100203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  <a:srgbClr val="CC00FF"/>
    <a:srgbClr val="FF0066"/>
    <a:srgbClr val="9999FF"/>
    <a:srgbClr val="990099"/>
    <a:srgbClr val="C3F50B"/>
    <a:srgbClr val="00CC00"/>
    <a:srgbClr val="3A58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83E9AEC-AEAE-43CD-BE1C-0D54D1B32F33}" type="datetimeFigureOut">
              <a:rPr lang="ru-RU"/>
              <a:pPr/>
              <a:t>02.06.2014</a:t>
            </a:fld>
            <a:endParaRPr 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92EA7AD-9F5D-420D-84F4-9E9C3E18807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2B06-9D69-4849-94FA-546574B7F0F3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B491-0C93-41CC-979D-838DEF601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DD55-8022-4F5F-96E3-E50C75D8A31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9EC8-231F-4D8F-9C7D-269EAB13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D2E2-E464-44BD-8687-C7AEDD6AA734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5F08-669D-4155-B17A-432FAD1AC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C031-610A-4F53-95EB-0B534C060995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B688C-FE4A-4FC0-9CAA-9D650BE1D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3612-57F4-457C-B939-10480F662122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E9F1-7FD6-4C58-83F1-EFE447880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A6F0-429A-4E5B-8157-05845C8C64FA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F600-CFAF-40EA-8BFC-D6672BC67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E458-3014-4841-BB32-73DAFCC21AAC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2410-9726-41C3-A81C-D27977158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9BD9-E285-4C52-A949-474B9E2F232B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4A94-7DE8-490B-B3EF-55231F453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89E9-0A6F-4897-AF29-8082F2F75037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673A-B6F7-4764-A065-DA58AC5FE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D313-0890-4F78-8681-337FE785D0E8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F7C9-F0BE-4E75-AD87-08EAE0737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A11D-2E07-4823-AB6D-DC647649D788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A658-CF8F-44EB-948F-5801C5091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D1031C-EAA4-4456-B066-F49460ABC85D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5957FD-7E76-4C09-84AB-2390C379F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8;&#1072;&#1073;&#1086;&#1090;&#1072;%20&#1057;.&#1050;\&#1092;&#1080;&#1079;&#1082;&#1091;&#1083;&#1100;&#1090;&#1084;&#1080;&#1085;&#1091;&#1090;&#1082;&#1080;\&#1060;&#1110;&#1079;&#1093;&#1074;&#1080;&#1083;&#1080;&#1085;&#1082;&#1072;%20&#1056;&#1086;&#1084;&#1072;&#1096;&#1082;&#1086;&#1074;&#1077;%20&#1087;&#1086;&#1083;&#1077;.m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%20&#1057;.&#1050;\&#1072;&#1090;&#1090;&#1077;&#1089;&#1090;&#1072;&#1094;&#1080;&#1103;,%20&#1082;&#1086;&#1085;&#1082;&#1091;&#1088;&#1089;&#1080;\&#1055;&#1088;&#1086;%20&#1084;&#1110;&#1081;%20&#1061;&#1072;&#1088;&#1082;&#1110;&#1074;%20&#1084;&#1086;&#1111;&#1084;%20&#1091;&#1095;&#1085;&#1103;&#1084;\09-&#1055;&#1077;&#1088;&#1083;&#1080;&#1085;&#1072;%20&#1057;&#1083;&#1086;&#1073;&#1086;&#1078;&#1072;&#1085;&#1094;&#1080;&#1085;&#1080;-&#1052;&#1091;&#1079;.%20i%20&#1089;&#1083;.%20&#1040;.&#1061;&#1086;&#1088;&#1072;&#1083;&#1086;&#1074;&#1072;,%20&#1042;&#1080;&#1082;.%20&#1053;.&#1064;&#1077;&#1089;&#1090;&#1072;&#1082;&#1086;&#1074;&#1072;.mp3" TargetMode="Externa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Kharkov_oblsovet.jpg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07-&#1061;&#1072;&#1088;&#1082;i&#1074;&#1089;&#1100;&#1082;&#1080;&#1081;%20&#1074;&#1072;&#1083;&#1100;&#1089;-&#1052;&#1091;&#1079;.%20&#1042;.&#1050;&#1086;&#1088;&#1077;&#1087;&#1072;&#1085;&#1086;&#1074;&#1072;,%20&#1089;&#1083;.%20&#1054;.&#1052;&#1072;&#1088;&#1095;&#1077;&#1085;&#1082;&#1072;,%20&#1042;&#1080;&#1082;.%20&#1057;.&#1057;&#1072;&#1074;&#1095;&#1091;&#1082;.mp3" TargetMode="Externa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Kharkov_oblsovet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BRIDGE2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260648"/>
            <a:ext cx="9144000" cy="6336704"/>
          </a:xfrm>
          <a:prstGeom prst="verticalScroll">
            <a:avLst/>
          </a:prstGeom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моїм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886200"/>
            <a:ext cx="7272338" cy="914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єєва Світлана Костянтинівна, </a:t>
            </a:r>
          </a:p>
          <a:p>
            <a:pPr eaLnBrk="1" hangingPunct="1"/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3-Б класу Харківської гімназії № 86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Рисунок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33388"/>
            <a:ext cx="56054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 descr="Рисунок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4638" y="404813"/>
            <a:ext cx="47005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Рисунок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213100"/>
            <a:ext cx="74882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Рисунок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16575" y="3789363"/>
            <a:ext cx="3244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 descr="Рисунок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141663"/>
            <a:ext cx="484822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Рисунок1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7038" y="260350"/>
            <a:ext cx="45989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8313" y="908050"/>
            <a:ext cx="41036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Сторінка історії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«Минуле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мого міста»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7632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Franklin Gothic Book" pitchFamily="34" charset="0"/>
              </a:rPr>
              <a:t>Важливою подією </a:t>
            </a:r>
          </a:p>
          <a:p>
            <a:pPr algn="ctr"/>
            <a:r>
              <a:rPr lang="ru-RU" sz="6000">
                <a:latin typeface="Franklin Gothic Book" pitchFamily="34" charset="0"/>
              </a:rPr>
              <a:t>в житті міста </a:t>
            </a:r>
          </a:p>
          <a:p>
            <a:pPr algn="ctr"/>
            <a:r>
              <a:rPr lang="ru-RU" sz="6000">
                <a:latin typeface="Franklin Gothic Book" pitchFamily="34" charset="0"/>
              </a:rPr>
              <a:t>стало відкриття </a:t>
            </a:r>
          </a:p>
          <a:p>
            <a:pPr algn="ctr"/>
            <a:r>
              <a:rPr lang="ru-RU" sz="6000">
                <a:latin typeface="Franklin Gothic Book" pitchFamily="34" charset="0"/>
              </a:rPr>
              <a:t>в</a:t>
            </a:r>
            <a:r>
              <a:rPr lang="ru-RU" sz="6000">
                <a:solidFill>
                  <a:srgbClr val="FF0000"/>
                </a:solidFill>
                <a:latin typeface="Franklin Gothic Book" pitchFamily="34" charset="0"/>
              </a:rPr>
              <a:t>1975</a:t>
            </a:r>
            <a:r>
              <a:rPr lang="ru-RU" sz="6000">
                <a:latin typeface="Franklin Gothic Book" pitchFamily="34" charset="0"/>
              </a:rPr>
              <a:t>-му році Харківського метрополітену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188" y="2693988"/>
            <a:ext cx="44656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6600">
                <a:latin typeface="Cambria" pitchFamily="18" charset="0"/>
                <a:ea typeface="Cambria" pitchFamily="18" charset="0"/>
                <a:cs typeface="Times New Roman" pitchFamily="18" charset="0"/>
              </a:rPr>
              <a:t>_2014</a:t>
            </a:r>
            <a:endParaRPr lang="ru-RU" sz="6600">
              <a:ea typeface="Cambria" pitchFamily="18" charset="0"/>
              <a:cs typeface="Arial" charset="0"/>
            </a:endParaRPr>
          </a:p>
          <a:p>
            <a:pPr eaLnBrk="0" hangingPunct="0"/>
            <a:r>
              <a:rPr lang="uk-UA" sz="6600"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uk-UA" sz="6600" u="sng">
                <a:latin typeface="Cambria" pitchFamily="18" charset="0"/>
                <a:ea typeface="Cambria" pitchFamily="18" charset="0"/>
                <a:cs typeface="Times New Roman" pitchFamily="18" charset="0"/>
              </a:rPr>
              <a:t>1975</a:t>
            </a:r>
            <a:endParaRPr lang="uk-UA" sz="66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6600">
                <a:ea typeface="Times New Roman" pitchFamily="18" charset="0"/>
                <a:cs typeface="Arial" charset="0"/>
              </a:rPr>
              <a:t>      39 (р.)</a:t>
            </a:r>
            <a:r>
              <a:rPr lang="ru-RU" sz="6600">
                <a:cs typeface="Arial" charset="0"/>
              </a:rPr>
              <a:t> 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68313" y="476250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i="1">
                <a:solidFill>
                  <a:srgbClr val="00B0F0"/>
                </a:solidFill>
                <a:latin typeface="Franklin Gothic Book" pitchFamily="34" charset="0"/>
              </a:rPr>
              <a:t>Хвилинка математики</a:t>
            </a:r>
            <a:endParaRPr lang="ru-RU" sz="5400" i="1">
              <a:solidFill>
                <a:srgbClr val="00B0F0"/>
              </a:solidFill>
              <a:latin typeface="Franklin Gothic Book" pitchFamily="34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684213" y="1484313"/>
            <a:ext cx="734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002060"/>
                </a:solidFill>
                <a:latin typeface="Franklin Gothic Book" pitchFamily="34" charset="0"/>
              </a:rPr>
              <a:t>Завдання</a:t>
            </a:r>
            <a:r>
              <a:rPr lang="ru-RU" sz="4000" i="1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4000" b="1" i="1">
                <a:solidFill>
                  <a:srgbClr val="002060"/>
                </a:solidFill>
                <a:latin typeface="Franklin Gothic Book" pitchFamily="34" charset="0"/>
              </a:rPr>
              <a:t>1.</a:t>
            </a:r>
            <a:endParaRPr lang="ru-RU" sz="4000" i="1">
              <a:solidFill>
                <a:srgbClr val="002060"/>
              </a:solidFill>
              <a:latin typeface="Franklin Gothic Book" pitchFamily="34" charset="0"/>
            </a:endParaRPr>
          </a:p>
        </p:txBody>
      </p:sp>
      <p:pic>
        <p:nvPicPr>
          <p:cNvPr id="25604" name="Рисунок 4" descr="331e5b5c4fd42f4d215ac0d956b3ee8474f5f35e.previe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205038"/>
            <a:ext cx="4044950" cy="41275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0825" y="311150"/>
            <a:ext cx="8642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8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Сторінка сучасності</a:t>
            </a:r>
            <a:r>
              <a:rPr lang="uk-UA" sz="4800" b="1" i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4800" b="1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uk-UA" sz="4800" b="1" i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Харківський метрополітен</a:t>
            </a:r>
            <a:r>
              <a:rPr lang="uk-UA" sz="6600" b="1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uk-UA" sz="6600" i="1">
              <a:solidFill>
                <a:srgbClr val="C00000"/>
              </a:solidFill>
              <a:ea typeface="Cambria" pitchFamily="18" charset="0"/>
              <a:cs typeface="Arial" charset="0"/>
            </a:endParaRPr>
          </a:p>
        </p:txBody>
      </p:sp>
      <p:pic>
        <p:nvPicPr>
          <p:cNvPr id="26626" name="Рисунок 2" descr="250px-Universitet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2349500"/>
            <a:ext cx="51847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088" y="314325"/>
            <a:ext cx="6985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48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Холодногірсько-Заводська лінія метро -</a:t>
            </a:r>
          </a:p>
          <a:p>
            <a:pPr algn="ctr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17 км (13 станцій) </a:t>
            </a:r>
            <a:endParaRPr lang="ru-RU" sz="4800" b="1">
              <a:solidFill>
                <a:srgbClr val="002060"/>
              </a:solidFill>
              <a:ea typeface="Cambria" pitchFamily="18" charset="0"/>
              <a:cs typeface="Arial" charset="0"/>
            </a:endParaRPr>
          </a:p>
          <a:p>
            <a:pPr algn="ctr" eaLnBrk="0" hangingPunct="0"/>
            <a:r>
              <a:rPr lang="ru-RU" sz="48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Салтівська лінія метро - </a:t>
            </a:r>
          </a:p>
          <a:p>
            <a:pPr algn="ctr" eaLnBrk="0" hangingPunct="0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10 км </a:t>
            </a:r>
            <a:r>
              <a:rPr lang="uk-UA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(? </a:t>
            </a:r>
            <a:r>
              <a:rPr lang="ru-RU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станцій) </a:t>
            </a:r>
            <a:endParaRPr lang="ru-RU" sz="4800" b="1">
              <a:solidFill>
                <a:srgbClr val="002060"/>
              </a:solidFill>
              <a:cs typeface="Arial" charset="0"/>
            </a:endParaRPr>
          </a:p>
          <a:p>
            <a:pPr algn="ctr" eaLnBrk="0" hangingPunct="0"/>
            <a:r>
              <a:rPr lang="ru-RU" sz="4800">
                <a:solidFill>
                  <a:srgbClr val="002060"/>
                </a:solidFill>
                <a:latin typeface="Times New Roman" pitchFamily="18" charset="0"/>
              </a:rPr>
              <a:t>Олексіївська лінія метро - </a:t>
            </a:r>
            <a:r>
              <a:rPr lang="ru-RU" sz="4800" b="1">
                <a:solidFill>
                  <a:srgbClr val="002060"/>
                </a:solidFill>
                <a:latin typeface="Times New Roman" pitchFamily="18" charset="0"/>
              </a:rPr>
              <a:t>11 км (</a:t>
            </a:r>
            <a:r>
              <a:rPr lang="uk-UA" sz="4800" b="1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ru-RU" sz="4800" b="1">
                <a:solidFill>
                  <a:srgbClr val="002060"/>
                </a:solidFill>
                <a:latin typeface="Times New Roman" pitchFamily="18" charset="0"/>
              </a:rPr>
              <a:t>станцій)</a:t>
            </a:r>
          </a:p>
          <a:p>
            <a:pPr algn="ctr" eaLnBrk="0" hangingPunct="0"/>
            <a:r>
              <a:rPr lang="ru-RU" sz="4800">
                <a:solidFill>
                  <a:srgbClr val="002060"/>
                </a:solidFill>
                <a:latin typeface="Times New Roman" pitchFamily="18" charset="0"/>
              </a:rPr>
              <a:t>Всього станцій метро - </a:t>
            </a:r>
            <a:r>
              <a:rPr lang="ru-RU" sz="4800" b="1">
                <a:solidFill>
                  <a:srgbClr val="002060"/>
                </a:solidFill>
                <a:latin typeface="Times New Roman" pitchFamily="18" charset="0"/>
              </a:rPr>
              <a:t>? </a:t>
            </a:r>
            <a:endParaRPr lang="ru-RU" sz="4800" b="1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e00d355c-ecc6-43a8-ad2e-dd531504ddbe-444x3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00213"/>
            <a:ext cx="5189538" cy="4613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50825" y="142875"/>
            <a:ext cx="86423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Сторінка математики.</a:t>
            </a:r>
            <a:r>
              <a:rPr lang="uk-UA" sz="66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uk-UA" sz="6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r" eaLnBrk="0" hangingPunct="0"/>
            <a:endParaRPr lang="uk-UA" sz="6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r" eaLnBrk="0" hangingPunct="0"/>
            <a:r>
              <a:rPr lang="uk-UA" sz="54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Завдання 2.</a:t>
            </a:r>
            <a:r>
              <a:rPr lang="uk-UA" sz="6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r" eaLnBrk="0" hangingPunct="0"/>
            <a:endParaRPr lang="uk-UA" sz="6000" b="1" i="1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r" eaLnBrk="0" hangingPunct="0"/>
            <a:r>
              <a:rPr lang="uk-UA" sz="6000" b="1" i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Робота </a:t>
            </a:r>
          </a:p>
          <a:p>
            <a:pPr algn="r" eaLnBrk="0" hangingPunct="0"/>
            <a:r>
              <a:rPr lang="uk-UA" sz="6000" b="1" i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парах.</a:t>
            </a:r>
            <a:endParaRPr lang="uk-UA" sz="6000" i="1">
              <a:solidFill>
                <a:srgbClr val="FF0000"/>
              </a:solidFill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260350"/>
          <a:ext cx="8640763" cy="6362700"/>
        </p:xfrm>
        <a:graphic>
          <a:graphicData uri="http://schemas.openxmlformats.org/drawingml/2006/table">
            <a:tbl>
              <a:tblPr/>
              <a:tblGrid>
                <a:gridCol w="4454483"/>
                <a:gridCol w="4186477"/>
              </a:tblGrid>
              <a:tr h="614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latin typeface="Times New Roman"/>
                          <a:ea typeface="Cambria"/>
                          <a:cs typeface="Times New Roman"/>
                        </a:rPr>
                        <a:t>Задача</a:t>
                      </a:r>
                      <a:r>
                        <a:rPr lang="uk-UA" sz="2800" b="1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uk-UA" sz="2800" b="1" dirty="0" smtClean="0">
                          <a:latin typeface="Times New Roman"/>
                          <a:ea typeface="Cambria"/>
                          <a:cs typeface="Times New Roman"/>
                        </a:rPr>
                        <a:t>1 </a:t>
                      </a:r>
                      <a:endParaRPr lang="ru-RU" sz="2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latin typeface="Times New Roman"/>
                          <a:ea typeface="Cambria"/>
                          <a:cs typeface="Times New Roman"/>
                        </a:rPr>
                        <a:t>Задача 2</a:t>
                      </a:r>
                      <a:endParaRPr lang="ru-RU" sz="2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2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latin typeface="Times New Roman"/>
                          <a:ea typeface="Cambria"/>
                          <a:cs typeface="Times New Roman"/>
                        </a:rPr>
                        <a:t>Холодногірська-Заводська</a:t>
                      </a:r>
                      <a:r>
                        <a:rPr lang="ru-RU" sz="28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лінія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має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13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станцій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, а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Салтівська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і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Олексіїнська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 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мають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однакову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кількість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, на </a:t>
                      </a:r>
                      <a:r>
                        <a:rPr lang="ru-RU" sz="2800" dirty="0" smtClean="0">
                          <a:latin typeface="Times New Roman"/>
                          <a:ea typeface="Cambria"/>
                          <a:cs typeface="Times New Roman"/>
                        </a:rPr>
                        <a:t>5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станцій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менше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ніж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на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Холодногірській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лінії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.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Скільки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всього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станцій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має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Харківське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метро?</a:t>
                      </a:r>
                      <a:endParaRPr lang="ru-RU" sz="2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latin typeface="Times New Roman"/>
                          <a:ea typeface="Cambria"/>
                          <a:cs typeface="Times New Roman"/>
                        </a:rPr>
                        <a:t>Всього</a:t>
                      </a:r>
                      <a:r>
                        <a:rPr lang="ru-RU" sz="28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Харківське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метро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має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 29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станцій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.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Холодногірська-Заводська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лінія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- 13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станцій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.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Скільки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станцій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на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Салтівській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і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Олексіївській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лініях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якщо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їх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кількість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mbria"/>
                          <a:cs typeface="Times New Roman"/>
                        </a:rPr>
                        <a:t>однакова</a:t>
                      </a:r>
                      <a:r>
                        <a:rPr lang="ru-RU" sz="2800" dirty="0">
                          <a:latin typeface="Times New Roman"/>
                          <a:ea typeface="Cambria"/>
                          <a:cs typeface="Times New Roman"/>
                        </a:rPr>
                        <a:t>?</a:t>
                      </a:r>
                      <a:endParaRPr lang="ru-RU" sz="2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404813"/>
          <a:ext cx="8208962" cy="6121400"/>
        </p:xfrm>
        <a:graphic>
          <a:graphicData uri="http://schemas.openxmlformats.org/drawingml/2006/table">
            <a:tbl>
              <a:tblPr/>
              <a:tblGrid>
                <a:gridCol w="4231759"/>
                <a:gridCol w="3977152"/>
              </a:tblGrid>
              <a:tr h="6120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0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Задача 1</a:t>
                      </a:r>
                      <a:endParaRPr lang="ru-RU" sz="4000" b="1" u="none" dirty="0" smtClean="0">
                        <a:solidFill>
                          <a:srgbClr val="FF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u="sng" dirty="0" err="1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Розв`язання</a:t>
                      </a:r>
                      <a:r>
                        <a:rPr lang="ru-RU" sz="4400" b="1" u="sng" dirty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:</a:t>
                      </a:r>
                      <a:endParaRPr lang="ru-RU" sz="4400" b="1" u="sng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latin typeface="Times New Roman"/>
                          <a:ea typeface="Cambria"/>
                          <a:cs typeface="Times New Roman"/>
                        </a:rPr>
                        <a:t>1) 13-5=8 (ст.) </a:t>
                      </a: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– С.,</a:t>
                      </a:r>
                      <a:r>
                        <a:rPr lang="uk-UA" sz="4000" dirty="0">
                          <a:latin typeface="Times New Roman"/>
                          <a:ea typeface="Cambria"/>
                          <a:cs typeface="Times New Roman"/>
                        </a:rPr>
                        <a:t>О.</a:t>
                      </a:r>
                      <a:endParaRPr lang="ru-RU" sz="40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latin typeface="Times New Roman"/>
                          <a:ea typeface="Cambria"/>
                          <a:cs typeface="Times New Roman"/>
                        </a:rPr>
                        <a:t>2) 13+8+8=29 (ст.) </a:t>
                      </a: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– всього.</a:t>
                      </a:r>
                      <a:endParaRPr lang="ru-RU" sz="4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Задача 2</a:t>
                      </a:r>
                      <a:endParaRPr lang="ru-RU" sz="4000" b="1" u="sng" dirty="0" smtClean="0">
                        <a:solidFill>
                          <a:srgbClr val="0070C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u="sng" dirty="0" err="1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Розв`язання</a:t>
                      </a:r>
                      <a:r>
                        <a:rPr lang="ru-RU" sz="4400" b="1" u="sng" dirty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:</a:t>
                      </a:r>
                      <a:endParaRPr lang="ru-RU" sz="4400" b="1" u="sng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514350" indent="-5143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29-13=16 </a:t>
                      </a:r>
                      <a:r>
                        <a:rPr lang="uk-UA" sz="4000" dirty="0">
                          <a:latin typeface="Times New Roman"/>
                          <a:ea typeface="Cambria"/>
                          <a:cs typeface="Times New Roman"/>
                        </a:rPr>
                        <a:t>(ст</a:t>
                      </a: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.)</a:t>
                      </a:r>
                    </a:p>
                    <a:p>
                      <a:pPr marL="514350" indent="-5143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С.</a:t>
                      </a:r>
                      <a:r>
                        <a:rPr lang="uk-UA" sz="40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і </a:t>
                      </a: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О. разом</a:t>
                      </a:r>
                      <a:r>
                        <a:rPr lang="uk-UA" sz="4000" dirty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endParaRPr lang="ru-RU" sz="40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latin typeface="Times New Roman"/>
                          <a:ea typeface="Cambria"/>
                          <a:cs typeface="Times New Roman"/>
                        </a:rPr>
                        <a:t>2) 16:2=8 (ст.) – </a:t>
                      </a: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С.,</a:t>
                      </a:r>
                      <a:r>
                        <a:rPr lang="uk-UA" sz="4000" dirty="0">
                          <a:latin typeface="Times New Roman"/>
                          <a:ea typeface="Cambria"/>
                          <a:cs typeface="Times New Roman"/>
                        </a:rPr>
                        <a:t>О</a:t>
                      </a:r>
                      <a:r>
                        <a:rPr lang="uk-UA" sz="4000" dirty="0" smtClean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260350"/>
          <a:ext cx="8642350" cy="6048375"/>
        </p:xfrm>
        <a:graphic>
          <a:graphicData uri="http://schemas.openxmlformats.org/drawingml/2006/table">
            <a:tbl>
              <a:tblPr/>
              <a:tblGrid>
                <a:gridCol w="4454484"/>
                <a:gridCol w="4186476"/>
              </a:tblGrid>
              <a:tr h="6048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8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Задача 1</a:t>
                      </a:r>
                      <a:endParaRPr lang="ru-RU" sz="4800" b="1" dirty="0" smtClean="0">
                        <a:solidFill>
                          <a:srgbClr val="0070C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Розв`язання</a:t>
                      </a:r>
                      <a:r>
                        <a:rPr lang="ru-RU" sz="4800" b="1" dirty="0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:</a:t>
                      </a:r>
                      <a:endParaRPr lang="ru-RU" sz="4800" b="1" dirty="0">
                        <a:solidFill>
                          <a:srgbClr val="0070C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800" u="sng" dirty="0" smtClean="0">
                          <a:latin typeface="Times New Roman"/>
                          <a:ea typeface="Cambria"/>
                          <a:cs typeface="Times New Roman"/>
                        </a:rPr>
                        <a:t>Вираз</a:t>
                      </a:r>
                      <a:r>
                        <a:rPr lang="uk-UA" sz="4800" u="sng" dirty="0">
                          <a:latin typeface="Times New Roman"/>
                          <a:ea typeface="Cambria"/>
                          <a:cs typeface="Times New Roman"/>
                        </a:rPr>
                        <a:t>:</a:t>
                      </a:r>
                      <a:r>
                        <a:rPr lang="uk-UA" sz="48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endParaRPr lang="uk-UA" sz="48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800" b="0" i="0" dirty="0" smtClean="0">
                          <a:latin typeface="Times New Roman"/>
                          <a:ea typeface="Cambria"/>
                          <a:cs typeface="Times New Roman"/>
                        </a:rPr>
                        <a:t>13</a:t>
                      </a:r>
                      <a:r>
                        <a:rPr lang="uk-UA" sz="4800" b="0" i="0" dirty="0">
                          <a:latin typeface="Times New Roman"/>
                          <a:ea typeface="Cambria"/>
                          <a:cs typeface="Times New Roman"/>
                        </a:rPr>
                        <a:t>+(</a:t>
                      </a:r>
                      <a:r>
                        <a:rPr lang="uk-UA" sz="4800" b="0" i="0" dirty="0" smtClean="0">
                          <a:latin typeface="Times New Roman"/>
                          <a:ea typeface="Cambria"/>
                          <a:cs typeface="Times New Roman"/>
                        </a:rPr>
                        <a:t>13-5)х2=29</a:t>
                      </a:r>
                      <a:r>
                        <a:rPr lang="uk-UA" sz="4800" b="0" i="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(ст.)</a:t>
                      </a:r>
                      <a:endParaRPr lang="uk-UA" sz="4800" b="0" i="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8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Задача 2</a:t>
                      </a:r>
                      <a:endParaRPr lang="ru-RU" sz="4800" b="1" dirty="0" smtClean="0">
                        <a:solidFill>
                          <a:srgbClr val="0070C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Розв`язання</a:t>
                      </a:r>
                      <a:r>
                        <a:rPr lang="ru-RU" sz="4800" b="1" dirty="0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:</a:t>
                      </a:r>
                      <a:endParaRPr lang="uk-UA" sz="4800" b="1" dirty="0" smtClean="0">
                        <a:solidFill>
                          <a:srgbClr val="0070C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800" u="sng" dirty="0" smtClean="0">
                          <a:latin typeface="Times New Roman"/>
                          <a:ea typeface="Cambria"/>
                          <a:cs typeface="Times New Roman"/>
                        </a:rPr>
                        <a:t>Вираз</a:t>
                      </a:r>
                      <a:r>
                        <a:rPr lang="uk-UA" sz="4800" u="sng" dirty="0">
                          <a:latin typeface="Times New Roman"/>
                          <a:ea typeface="Cambria"/>
                          <a:cs typeface="Times New Roman"/>
                        </a:rPr>
                        <a:t>: </a:t>
                      </a:r>
                      <a:endParaRPr lang="uk-UA" sz="4800" u="sng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 smtClean="0">
                          <a:latin typeface="Times New Roman"/>
                          <a:ea typeface="Cambria"/>
                          <a:cs typeface="Times New Roman"/>
                        </a:rPr>
                        <a:t>(</a:t>
                      </a:r>
                      <a:r>
                        <a:rPr lang="uk-UA" sz="4800" dirty="0">
                          <a:latin typeface="Times New Roman"/>
                          <a:ea typeface="Cambria"/>
                          <a:cs typeface="Times New Roman"/>
                        </a:rPr>
                        <a:t>29-13):</a:t>
                      </a:r>
                      <a:r>
                        <a:rPr lang="uk-UA" sz="4800" dirty="0" smtClean="0">
                          <a:latin typeface="Times New Roman"/>
                          <a:ea typeface="Cambria"/>
                          <a:cs typeface="Times New Roman"/>
                        </a:rPr>
                        <a:t>2=8</a:t>
                      </a:r>
                      <a:r>
                        <a:rPr lang="uk-UA" sz="48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(ст.</a:t>
                      </a:r>
                      <a:r>
                        <a:rPr lang="uk-UA" sz="4800" dirty="0" smtClean="0"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1312791996_EFEEEBE520E2E5F1E5EBFBF520F6E2E5F2EEE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924300" y="26368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779838" y="1338263"/>
            <a:ext cx="5113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20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Україна -  рідний край</a:t>
            </a:r>
            <a:endParaRPr lang="ru-RU" sz="320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320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Рідне поле, зелений  гай</a:t>
            </a:r>
            <a:endParaRPr lang="ru-RU" sz="320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320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Рідне місто й рідна хата</a:t>
            </a:r>
          </a:p>
          <a:p>
            <a:pPr eaLnBrk="0" hangingPunct="0"/>
            <a:r>
              <a:rPr lang="uk-UA" sz="320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Рідне небо й рідна мати.  </a:t>
            </a:r>
            <a:r>
              <a:rPr lang="uk-UA" sz="320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404813"/>
          <a:ext cx="8496300" cy="6121400"/>
        </p:xfrm>
        <a:graphic>
          <a:graphicData uri="http://schemas.openxmlformats.org/drawingml/2006/table">
            <a:tbl>
              <a:tblPr/>
              <a:tblGrid>
                <a:gridCol w="4416040"/>
                <a:gridCol w="4080904"/>
              </a:tblGrid>
              <a:tr h="61206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Задача 1</a:t>
                      </a:r>
                      <a:endParaRPr lang="uk-UA" sz="3600" b="1" i="1" u="none" dirty="0" smtClean="0">
                        <a:solidFill>
                          <a:srgbClr val="0070C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400" b="1" i="1" u="none" dirty="0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Відповідь: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400" b="1" i="0" dirty="0" smtClean="0">
                          <a:latin typeface="Times New Roman"/>
                          <a:ea typeface="Cambria"/>
                          <a:cs typeface="Times New Roman"/>
                        </a:rPr>
                        <a:t>Харківське метро має всього 29 станцій.</a:t>
                      </a:r>
                      <a:endParaRPr lang="ru-RU" sz="4400" b="1" i="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Задача 2</a:t>
                      </a:r>
                      <a:endParaRPr lang="uk-UA" sz="3600" b="1" i="1" dirty="0" smtClean="0">
                        <a:solidFill>
                          <a:srgbClr val="0070C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4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Відповідь:</a:t>
                      </a:r>
                      <a:r>
                        <a:rPr lang="uk-UA" sz="4400" b="1" i="1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400" b="1" dirty="0" smtClean="0">
                          <a:latin typeface="Times New Roman"/>
                          <a:ea typeface="Cambria"/>
                          <a:cs typeface="Times New Roman"/>
                        </a:rPr>
                        <a:t>На </a:t>
                      </a:r>
                      <a:r>
                        <a:rPr lang="uk-UA" sz="44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Салтівській</a:t>
                      </a:r>
                      <a:r>
                        <a:rPr lang="uk-UA" sz="4400" b="1" dirty="0" smtClean="0">
                          <a:latin typeface="Times New Roman"/>
                          <a:ea typeface="Cambria"/>
                          <a:cs typeface="Times New Roman"/>
                        </a:rPr>
                        <a:t> і </a:t>
                      </a:r>
                      <a:r>
                        <a:rPr lang="uk-UA" sz="44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Олексіївській</a:t>
                      </a:r>
                      <a:r>
                        <a:rPr lang="uk-UA" sz="4400" b="1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лініях по 8 станцій.</a:t>
                      </a:r>
                      <a:endParaRPr lang="ru-RU" sz="44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27088" y="517525"/>
            <a:ext cx="6985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Холодногірсько-Заводська лінія метро -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17 км (13 станцій) </a:t>
            </a:r>
            <a:endParaRPr lang="ru-RU" sz="4400" b="1">
              <a:solidFill>
                <a:srgbClr val="002060"/>
              </a:solidFill>
              <a:ea typeface="Cambria" pitchFamily="18" charset="0"/>
              <a:cs typeface="Arial" charset="0"/>
            </a:endParaRP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Салтівська лінія метро - </a:t>
            </a:r>
          </a:p>
          <a:p>
            <a:pPr algn="ctr" eaLnBrk="0" hangingPunct="0"/>
            <a:r>
              <a:rPr lang="ru-RU" sz="44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10 км </a:t>
            </a:r>
            <a:r>
              <a:rPr lang="uk-UA" sz="44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(8 </a:t>
            </a:r>
            <a:r>
              <a:rPr lang="ru-RU" sz="44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станцій) </a:t>
            </a:r>
            <a:endParaRPr lang="ru-RU" sz="4400" b="1">
              <a:solidFill>
                <a:srgbClr val="002060"/>
              </a:solidFill>
              <a:cs typeface="Arial" charset="0"/>
            </a:endParaRP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Times New Roman" pitchFamily="18" charset="0"/>
              </a:rPr>
              <a:t>Олексіївська лінія метро - </a:t>
            </a:r>
            <a:r>
              <a:rPr lang="ru-RU" sz="4400" b="1">
                <a:solidFill>
                  <a:srgbClr val="002060"/>
                </a:solidFill>
                <a:latin typeface="Times New Roman" pitchFamily="18" charset="0"/>
              </a:rPr>
              <a:t>11 км (</a:t>
            </a:r>
            <a:r>
              <a:rPr lang="uk-UA" sz="4400" b="1">
                <a:solidFill>
                  <a:srgbClr val="002060"/>
                </a:solidFill>
                <a:latin typeface="Times New Roman" pitchFamily="18" charset="0"/>
              </a:rPr>
              <a:t>8 </a:t>
            </a:r>
            <a:r>
              <a:rPr lang="ru-RU" sz="4400" b="1">
                <a:solidFill>
                  <a:srgbClr val="002060"/>
                </a:solidFill>
                <a:latin typeface="Times New Roman" pitchFamily="18" charset="0"/>
              </a:rPr>
              <a:t>станцій) </a:t>
            </a:r>
          </a:p>
          <a:p>
            <a:pPr algn="ctr" eaLnBrk="0" hangingPunct="0"/>
            <a:r>
              <a:rPr lang="uk-UA" sz="4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 станцій метро - </a:t>
            </a:r>
            <a:r>
              <a:rPr lang="uk-UA" sz="4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4400" b="1" u="sng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0825" y="152400"/>
            <a:ext cx="86423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480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Інформаційна довідка.</a:t>
            </a:r>
          </a:p>
          <a:p>
            <a:pPr algn="just"/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Важливою подією в житті міста стало відкриття в 1975-му році Харківського метрополітену довжиною 17 кілометрів з 13-ма станціями </a:t>
            </a:r>
          </a:p>
          <a:p>
            <a:pPr algn="just"/>
            <a:r>
              <a:rPr lang="ru-RU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(заплановано 3 лінії, в сумі </a:t>
            </a:r>
            <a:r>
              <a:rPr lang="ru-RU" sz="3200" i="1" u="sng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43 станції</a:t>
            </a:r>
            <a:r>
              <a:rPr lang="ru-RU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сучасному метро 29 станцій на трьох лініях метро:</a:t>
            </a:r>
          </a:p>
          <a:p>
            <a:pPr algn="just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Холодногірська-заводська лінія – 13 станцій,</a:t>
            </a:r>
          </a:p>
          <a:p>
            <a:pPr algn="just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Салтівська лінія метро – 8 станцій,</a:t>
            </a:r>
          </a:p>
          <a:p>
            <a:pPr algn="just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Олексіївська лінія метро – 8 станцій.</a:t>
            </a:r>
            <a:endParaRPr lang="ru-RU" sz="3200"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3_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04988" y="981075"/>
            <a:ext cx="6151562" cy="554355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0" y="0"/>
            <a:ext cx="8172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600" i="1">
                <a:solidFill>
                  <a:srgbClr val="00B050"/>
                </a:solidFill>
                <a:latin typeface="Franklin Gothic Book" pitchFamily="34" charset="0"/>
              </a:rPr>
              <a:t>Математичний</a:t>
            </a:r>
            <a:endParaRPr lang="ru-RU" sz="6600" i="1">
              <a:solidFill>
                <a:srgbClr val="00B050"/>
              </a:solidFill>
              <a:latin typeface="Franklin Gothic Book" pitchFamily="34" charset="0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148263" y="4941888"/>
            <a:ext cx="399573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600" i="1">
                <a:solidFill>
                  <a:srgbClr val="00B050"/>
                </a:solidFill>
                <a:latin typeface="Franklin Gothic Book" pitchFamily="34" charset="0"/>
              </a:rPr>
              <a:t>диктант</a:t>
            </a:r>
            <a:endParaRPr lang="ru-RU" sz="6600" i="1">
              <a:solidFill>
                <a:srgbClr val="00B05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395288" y="1125538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>
                <a:solidFill>
                  <a:srgbClr val="C00000"/>
                </a:solidFill>
                <a:latin typeface="Franklin Gothic Book" pitchFamily="34" charset="0"/>
              </a:rPr>
              <a:t>Перевірка:</a:t>
            </a:r>
            <a:endParaRPr lang="ru-RU" sz="720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 flipH="1">
            <a:off x="684213" y="4292600"/>
            <a:ext cx="7991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000">
                <a:latin typeface="Franklin Gothic Book" pitchFamily="34" charset="0"/>
              </a:rPr>
              <a:t>43, 29, 14, 27, 3.</a:t>
            </a:r>
            <a:endParaRPr lang="ru-RU" sz="8000">
              <a:latin typeface="Franklin Gothic Book" pitchFamily="34" charset="0"/>
            </a:endParaRPr>
          </a:p>
        </p:txBody>
      </p:sp>
      <p:pic>
        <p:nvPicPr>
          <p:cNvPr id="4" name="Рисунок 3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263" y="333375"/>
            <a:ext cx="3570287" cy="39163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750" y="525463"/>
            <a:ext cx="8064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Сторінка сучасності </a:t>
            </a:r>
          </a:p>
          <a:p>
            <a:pPr algn="ctr"/>
            <a:r>
              <a:rPr lang="uk-UA" sz="3600" b="1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uk-UA" sz="36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Харківський метрополітен</a:t>
            </a:r>
            <a:r>
              <a:rPr lang="uk-UA" sz="3600" b="1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r>
              <a:rPr lang="uk-UA" sz="36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uk-UA" sz="28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uk-UA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Ці три лінії взаємно перетинаються, що дає можливість пасажирам здійснювати поїздки між двома станціями різних ліній у будь-якому напрямку з мінімальними витратами часу і тільки з однією пересадкою. </a:t>
            </a:r>
            <a:endParaRPr lang="ru-RU" sz="2800">
              <a:ea typeface="Cambria" pitchFamily="18" charset="0"/>
              <a:cs typeface="Arial" charset="0"/>
            </a:endParaRPr>
          </a:p>
          <a:p>
            <a:pPr eaLnBrk="0" hangingPunct="0"/>
            <a:r>
              <a:rPr lang="uk-UA" sz="2800">
                <a:latin typeface="Times New Roman" pitchFamily="18" charset="0"/>
                <a:ea typeface="Cambria" pitchFamily="18" charset="0"/>
                <a:cs typeface="Arial" charset="0"/>
              </a:rPr>
              <a:t> 	Час проїзду пасажирами на відстані між кінцевими станціями Холодногірсько-Заводській лінією метро складає 29 хвилин, Салтівської лінією метро - 18 хвилин, Олексіївської ліній Харківського метрополітену - 17 хвилин. </a:t>
            </a:r>
            <a:endParaRPr lang="uk-UA" sz="2800"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fedc340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850" y="1606550"/>
            <a:ext cx="5903913" cy="49291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68313" y="469900"/>
            <a:ext cx="8280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Хвилинка математики. </a:t>
            </a:r>
          </a:p>
          <a:p>
            <a:pPr algn="r"/>
            <a:r>
              <a:rPr lang="uk-UA" sz="6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Завдання 4.</a:t>
            </a:r>
            <a:endParaRPr lang="ru-RU" sz="6000">
              <a:solidFill>
                <a:srgbClr val="002060"/>
              </a:solidFill>
              <a:ea typeface="Cambria" pitchFamily="18" charset="0"/>
              <a:cs typeface="Arial" charset="0"/>
            </a:endParaRPr>
          </a:p>
          <a:p>
            <a:pPr algn="just" eaLnBrk="0" hangingPunct="0"/>
            <a:endParaRPr lang="uk-UA">
              <a:ea typeface="Cambria" pitchFamily="18" charset="0"/>
              <a:cs typeface="Arial" charset="0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6300788" y="2852738"/>
            <a:ext cx="25923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>
                <a:latin typeface="Franklin Gothic Book" pitchFamily="34" charset="0"/>
              </a:rPr>
              <a:t>29 хв.</a:t>
            </a:r>
          </a:p>
          <a:p>
            <a:pPr algn="ctr"/>
            <a:r>
              <a:rPr lang="uk-UA" sz="6000" b="1">
                <a:latin typeface="Franklin Gothic Book" pitchFamily="34" charset="0"/>
              </a:rPr>
              <a:t>18 хв.</a:t>
            </a:r>
          </a:p>
          <a:p>
            <a:pPr algn="ctr"/>
            <a:r>
              <a:rPr lang="uk-UA" sz="6000" b="1">
                <a:latin typeface="Franklin Gothic Book" pitchFamily="34" charset="0"/>
              </a:rPr>
              <a:t>17 хв.</a:t>
            </a:r>
          </a:p>
          <a:p>
            <a:pPr algn="ctr"/>
            <a:endParaRPr lang="ru-RU" sz="48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395288" y="1125538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>
                <a:solidFill>
                  <a:srgbClr val="C00000"/>
                </a:solidFill>
                <a:latin typeface="Franklin Gothic Book" pitchFamily="34" charset="0"/>
              </a:rPr>
              <a:t>Перевірка:</a:t>
            </a:r>
            <a:endParaRPr lang="ru-RU" sz="720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4" name="Рисунок 3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8625" y="188913"/>
            <a:ext cx="3392488" cy="37211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611188" y="2976563"/>
            <a:ext cx="7056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uk-UA" sz="4800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uk-UA" sz="48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29+18+17=64 (хв.)</a:t>
            </a:r>
          </a:p>
          <a:p>
            <a:pPr algn="just" eaLnBrk="0" hangingPunct="0"/>
            <a:r>
              <a:rPr lang="uk-UA" sz="48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64 хв. = 1 год. 4 хв.</a:t>
            </a:r>
          </a:p>
          <a:p>
            <a:pPr algn="just" eaLnBrk="0" hangingPunct="0"/>
            <a:r>
              <a:rPr lang="uk-UA" sz="48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( 60 хв. = 1 год.)</a:t>
            </a:r>
          </a:p>
          <a:p>
            <a:pPr algn="just" eaLnBrk="0" hangingPunct="0"/>
            <a:r>
              <a:rPr lang="uk-UA" sz="48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uk-UA" sz="4800">
              <a:solidFill>
                <a:srgbClr val="002060"/>
              </a:solidFill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750" y="574675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4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Сторінка сучасності </a:t>
            </a:r>
          </a:p>
          <a:p>
            <a:pPr algn="ctr"/>
            <a:r>
              <a:rPr lang="uk-UA" sz="4400" b="1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uk-UA" sz="44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Харківський метрополітен</a:t>
            </a:r>
            <a:r>
              <a:rPr lang="uk-UA" sz="4400" b="1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r>
              <a:rPr lang="uk-UA" sz="44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sz="4400">
              <a:ea typeface="Cambria" pitchFamily="18" charset="0"/>
              <a:cs typeface="Arial" charset="0"/>
            </a:endParaRPr>
          </a:p>
          <a:p>
            <a:pPr eaLnBrk="0" hangingPunct="0"/>
            <a:r>
              <a:rPr lang="uk-UA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</a:p>
          <a:p>
            <a:pPr eaLnBrk="0" hangingPunct="0"/>
            <a:r>
              <a:rPr lang="uk-UA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endParaRPr lang="uk-UA" sz="2800">
              <a:cs typeface="Arial" charset="0"/>
            </a:endParaRPr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611188" y="2300288"/>
            <a:ext cx="77771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Перевезення пасажирів здійснюється силами двох електродепо: на Холодногірсько - заводській і Олексіївській лініях - депо </a:t>
            </a:r>
            <a:r>
              <a:rPr lang="uk-UA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Московське</a:t>
            </a:r>
            <a:r>
              <a:rPr lang="uk-UA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на Салтівській лінії - депо </a:t>
            </a:r>
            <a:r>
              <a:rPr lang="uk-UA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Салтівське</a:t>
            </a:r>
            <a:r>
              <a:rPr lang="uk-UA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із загальним інвентарним парком понад… </a:t>
            </a:r>
          </a:p>
          <a:p>
            <a:pPr algn="ctr"/>
            <a:r>
              <a:rPr lang="uk-UA" sz="32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?</a:t>
            </a:r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32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вагонів метро. </a:t>
            </a:r>
            <a:endParaRPr lang="uk-UA" sz="3200" b="1"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 descr="331e5b5c4fd42f4d215ac0d956b3ee8474f5f35e.previe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4050" y="1196975"/>
            <a:ext cx="5311775" cy="54229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68313" y="230188"/>
            <a:ext cx="828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Хвилинка математики. </a:t>
            </a:r>
          </a:p>
          <a:p>
            <a:pPr algn="ctr"/>
            <a:r>
              <a:rPr lang="uk-UA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Завдання 5.</a:t>
            </a:r>
            <a:endParaRPr lang="ru-RU" sz="4800">
              <a:solidFill>
                <a:srgbClr val="002060"/>
              </a:solidFill>
              <a:ea typeface="Cambria" pitchFamily="18" charset="0"/>
              <a:cs typeface="Arial" charset="0"/>
            </a:endParaRPr>
          </a:p>
          <a:p>
            <a:pPr algn="just" eaLnBrk="0" hangingPunct="0"/>
            <a:endParaRPr lang="uk-UA">
              <a:ea typeface="Cambria" pitchFamily="18" charset="0"/>
              <a:cs typeface="Arial" charset="0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195513" y="2852738"/>
            <a:ext cx="4968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6000" b="1">
              <a:latin typeface="Franklin Gothic Book" pitchFamily="34" charset="0"/>
            </a:endParaRPr>
          </a:p>
          <a:p>
            <a:pPr algn="ctr"/>
            <a:endParaRPr lang="ru-RU" sz="48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1041400"/>
            <a:ext cx="374491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18911"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 рідний край</a:t>
            </a:r>
          </a:p>
          <a:p>
            <a:pPr eaLnBrk="0" hangingPunct="0"/>
            <a:endParaRPr lang="ru-RU" sz="2000" b="1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Рідний край-</a:t>
            </a:r>
          </a:p>
          <a:p>
            <a:pPr eaLnBrk="0" hangingPunct="0"/>
            <a:endParaRPr lang="ru-RU" sz="2000" b="1"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Кожному мила</a:t>
            </a: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Батьківщина - мати,</a:t>
            </a: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Людина без Вітчизни,</a:t>
            </a: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</a:rPr>
              <a:t>Добре тому, 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mbria" pitchFamily="18" charset="0"/>
              </a:rPr>
              <a:t>  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</a:rPr>
            </a:br>
            <a:endParaRPr lang="ru-RU">
              <a:cs typeface="Arial" charset="0"/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5076825" y="1125538"/>
            <a:ext cx="36718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земний рай.</a:t>
            </a:r>
          </a:p>
          <a:p>
            <a:pPr eaLnBrk="0" hangingPunct="0"/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хто в своєму домі.</a:t>
            </a:r>
          </a:p>
          <a:p>
            <a:pPr eaLnBrk="0" hangingPunct="0"/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своя сторона.</a:t>
            </a:r>
            <a:r>
              <a:rPr lang="uk-UA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хоч помирай.</a:t>
            </a:r>
          </a:p>
          <a:p>
            <a:pPr eaLnBrk="0" hangingPunct="0"/>
            <a:endParaRPr lang="uk-UA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uk-UA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умій за неї постояти.</a:t>
            </a:r>
          </a:p>
          <a:p>
            <a:pPr eaLnBrk="0" hangingPunct="0"/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як соловей без пісні.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700338" y="260350"/>
            <a:ext cx="397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0070C0"/>
                </a:solidFill>
                <a:latin typeface="Franklin Gothic Book" pitchFamily="34" charset="0"/>
              </a:rPr>
              <a:t>Робота в групах</a:t>
            </a:r>
            <a:endParaRPr lang="ru-RU" sz="4000">
              <a:solidFill>
                <a:srgbClr val="0070C0"/>
              </a:solidFill>
              <a:latin typeface="Franklin Gothic Book" pitchFamily="34" charset="0"/>
            </a:endParaRPr>
          </a:p>
        </p:txBody>
      </p:sp>
      <p:pic>
        <p:nvPicPr>
          <p:cNvPr id="15364" name="Рисунок 5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773238"/>
            <a:ext cx="2570162" cy="25892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395288" y="1125538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>
                <a:solidFill>
                  <a:srgbClr val="C00000"/>
                </a:solidFill>
                <a:latin typeface="Franklin Gothic Book" pitchFamily="34" charset="0"/>
              </a:rPr>
              <a:t>Перевірка:</a:t>
            </a:r>
            <a:endParaRPr lang="ru-RU" sz="720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4" name="Рисунок 3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825" y="188913"/>
            <a:ext cx="3902075" cy="428148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611188" y="3714750"/>
            <a:ext cx="70564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72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3х100=300</a:t>
            </a:r>
          </a:p>
          <a:p>
            <a:pPr algn="just" eaLnBrk="0" hangingPunct="0"/>
            <a:r>
              <a:rPr lang="uk-UA" sz="720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300:2=150 </a:t>
            </a:r>
            <a:endParaRPr lang="uk-UA" sz="7200">
              <a:solidFill>
                <a:srgbClr val="002060"/>
              </a:solidFill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640.74605579_avatar_1720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93675"/>
            <a:ext cx="7273925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1116013" y="5445125"/>
            <a:ext cx="6769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>
                <a:solidFill>
                  <a:srgbClr val="0070C0"/>
                </a:solidFill>
                <a:latin typeface="Franklin Gothic Book" pitchFamily="34" charset="0"/>
              </a:rPr>
              <a:t>Стомилися?</a:t>
            </a:r>
            <a:endParaRPr lang="ru-RU" sz="6000">
              <a:solidFill>
                <a:srgbClr val="0070C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27088" y="477838"/>
            <a:ext cx="7489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 i="1">
                <a:solidFill>
                  <a:srgbClr val="FF0066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Фізкультхвилинка.</a:t>
            </a:r>
            <a:endParaRPr lang="uk-UA" sz="6000" i="1">
              <a:solidFill>
                <a:srgbClr val="FF0066"/>
              </a:solidFill>
              <a:ea typeface="Cambria" pitchFamily="18" charset="0"/>
              <a:cs typeface="Arial" charset="0"/>
            </a:endParaRPr>
          </a:p>
        </p:txBody>
      </p:sp>
      <p:pic>
        <p:nvPicPr>
          <p:cNvPr id="45058" name="Рисунок 2" descr="1318228622_F0E0E4EEF1F2FC20EFF0E8EDEEF1FFF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490663"/>
            <a:ext cx="6408738" cy="5035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ізхвилинка Ромашкове поле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512763"/>
            <a:ext cx="7535862" cy="56530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 descr="1zh_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" y="1557338"/>
            <a:ext cx="5168900" cy="50403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50825" y="404813"/>
            <a:ext cx="864235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54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Сторінка для допитливих</a:t>
            </a:r>
            <a:r>
              <a:rPr lang="uk-UA" sz="5400" b="1" i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4400" b="1" i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«Станції </a:t>
            </a:r>
          </a:p>
          <a:p>
            <a:pPr algn="r"/>
            <a:r>
              <a:rPr lang="uk-UA" sz="4400" b="1" i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Харківського </a:t>
            </a:r>
          </a:p>
          <a:p>
            <a:pPr algn="r"/>
            <a:r>
              <a:rPr lang="uk-UA" sz="4400" b="1" i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Метрополітену</a:t>
            </a:r>
            <a:r>
              <a:rPr lang="uk-UA" sz="4400" b="1" i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uk-UA" sz="4400" i="1">
              <a:solidFill>
                <a:srgbClr val="002060"/>
              </a:solidFill>
              <a:ea typeface="Cambria" pitchFamily="18" charset="0"/>
              <a:cs typeface="Arial" charset="0"/>
            </a:endParaRPr>
          </a:p>
        </p:txBody>
      </p:sp>
      <p:pic>
        <p:nvPicPr>
          <p:cNvPr id="6" name="Рисунок 5" descr="C:\Users\hp\Desktop\для інтегрованого уроку(символи України, Харків)\Kharkiv\0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85669">
            <a:off x="5517006" y="3493867"/>
            <a:ext cx="3599828" cy="2740956"/>
          </a:xfrm>
          <a:prstGeom prst="cloudCallou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2"/>
          <p:cNvSpPr txBox="1">
            <a:spLocks noChangeArrowheads="1"/>
          </p:cNvSpPr>
          <p:nvPr/>
        </p:nvSpPr>
        <p:spPr bwMode="auto">
          <a:xfrm>
            <a:off x="539750" y="2603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FF0000"/>
                </a:solidFill>
                <a:latin typeface="Franklin Gothic Book" pitchFamily="34" charset="0"/>
              </a:rPr>
              <a:t>Холодногірська –заводська лінія</a:t>
            </a:r>
            <a:endParaRPr lang="ru-RU" sz="360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4213" y="869950"/>
            <a:ext cx="7848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3" algn="just"/>
            <a:r>
              <a:rPr lang="uk-UA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1. </a:t>
            </a:r>
            <a:r>
              <a:rPr lang="ru-RU" sz="2800"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Холодна гора</a:t>
            </a:r>
            <a:r>
              <a:rPr lang="ru-RU" sz="2800"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800">
              <a:ea typeface="Cambria" pitchFamily="18" charset="0"/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 </a:t>
            </a:r>
            <a:r>
              <a:rPr lang="ru-RU" sz="2800"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Південний вокзал</a:t>
            </a:r>
            <a:r>
              <a:rPr lang="ru-RU" sz="2800"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sz="2800">
              <a:ea typeface="Cambria" pitchFamily="18" charset="0"/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 </a:t>
            </a:r>
            <a:r>
              <a:rPr lang="ru-RU" sz="2800"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Центральний ринок</a:t>
            </a:r>
            <a:r>
              <a:rPr lang="ru-RU" sz="2800"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4.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Радянська</a:t>
            </a:r>
            <a:r>
              <a:rPr lang="ru-RU" sz="2800">
                <a:latin typeface="Cambria" pitchFamily="18" charset="0"/>
              </a:rPr>
              <a:t>»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5.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Проспект Гагаріна</a:t>
            </a:r>
            <a:r>
              <a:rPr lang="ru-RU" sz="2800">
                <a:latin typeface="Cambria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6.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Спортивна</a:t>
            </a:r>
            <a:r>
              <a:rPr lang="ru-RU" sz="2800">
                <a:latin typeface="Cambria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7.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Завод імені Малишева</a:t>
            </a:r>
            <a:r>
              <a:rPr lang="ru-RU" sz="2800">
                <a:latin typeface="Cambria" pitchFamily="18" charset="0"/>
              </a:rPr>
              <a:t>»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8.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Московський проспект</a:t>
            </a:r>
            <a:r>
              <a:rPr lang="ru-RU" sz="2800">
                <a:latin typeface="Cambria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9.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Імені маршала Жукова</a:t>
            </a:r>
            <a:r>
              <a:rPr lang="ru-RU" sz="2800">
                <a:latin typeface="Cambria" pitchFamily="18" charset="0"/>
              </a:rPr>
              <a:t>»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10.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Радянської армії</a:t>
            </a:r>
            <a:r>
              <a:rPr lang="ru-RU" sz="2800">
                <a:latin typeface="Cambria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11.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Імені О. С. Масельського</a:t>
            </a:r>
            <a:r>
              <a:rPr lang="ru-RU" sz="2800">
                <a:latin typeface="Cambria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12.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Тракторний завод</a:t>
            </a:r>
            <a:r>
              <a:rPr lang="ru-RU" sz="2800">
                <a:latin typeface="Cambria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lvl="3" algn="just" eaLnBrk="0" hangingPunct="0"/>
            <a:r>
              <a:rPr lang="ru-RU" sz="2800">
                <a:latin typeface="Times New Roman" pitchFamily="18" charset="0"/>
              </a:rPr>
              <a:t>13. </a:t>
            </a:r>
            <a:r>
              <a:rPr lang="ru-RU" sz="2800">
                <a:latin typeface="Cambria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Пролетарська</a:t>
            </a:r>
            <a:r>
              <a:rPr lang="ru-RU" sz="2800">
                <a:latin typeface="Cambria" pitchFamily="18" charset="0"/>
              </a:rPr>
              <a:t>»</a:t>
            </a:r>
            <a:r>
              <a:rPr lang="ru-RU" sz="2800">
                <a:latin typeface="Times New Roman" pitchFamily="18" charset="0"/>
              </a:rPr>
              <a:t> </a:t>
            </a:r>
            <a:endParaRPr lang="ru-RU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8353425" cy="611981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4714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50178" name="Рисунок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25538"/>
            <a:ext cx="38163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88201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 i="1" u="sng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1. Холодна гора</a:t>
            </a:r>
            <a:endParaRPr lang="uk-UA" sz="6000">
              <a:solidFill>
                <a:srgbClr val="00B0F0"/>
              </a:solidFill>
              <a:ea typeface="Cambria" pitchFamily="18" charset="0"/>
              <a:cs typeface="Arial" charset="0"/>
            </a:endParaRPr>
          </a:p>
        </p:txBody>
      </p:sp>
      <p:pic>
        <p:nvPicPr>
          <p:cNvPr id="50180" name="Рисунок 4" descr="C:\Users\hp\Desktop\метро\холодна гора\IMG_0590-1.thumbnai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125538"/>
            <a:ext cx="39608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5" descr="C:\Users\hp\Desktop\метро\холодна гора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789363"/>
            <a:ext cx="38163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6" descr="C:\Users\hp\Desktop\метро\холодна гора\IMG_0583-1.thumbnai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789363"/>
            <a:ext cx="38893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68313" y="230188"/>
            <a:ext cx="828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Хвилинка математики. </a:t>
            </a:r>
          </a:p>
          <a:p>
            <a:pPr algn="ctr"/>
            <a:r>
              <a:rPr lang="uk-UA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Завдання 6.</a:t>
            </a:r>
            <a:endParaRPr lang="ru-RU" sz="4800">
              <a:solidFill>
                <a:srgbClr val="002060"/>
              </a:solidFill>
              <a:ea typeface="Cambria" pitchFamily="18" charset="0"/>
              <a:cs typeface="Arial" charset="0"/>
            </a:endParaRPr>
          </a:p>
          <a:p>
            <a:pPr algn="just" eaLnBrk="0" hangingPunct="0"/>
            <a:endParaRPr lang="uk-UA">
              <a:ea typeface="Cambria" pitchFamily="18" charset="0"/>
              <a:cs typeface="Arial" charset="0"/>
            </a:endParaRP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468313" y="2133600"/>
            <a:ext cx="83518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00B050"/>
                </a:solidFill>
                <a:latin typeface="Franklin Gothic Book" pitchFamily="34" charset="0"/>
              </a:rPr>
              <a:t>І варіант</a:t>
            </a:r>
          </a:p>
          <a:p>
            <a:r>
              <a:rPr lang="uk-UA" sz="3600">
                <a:latin typeface="Franklin Gothic Book" pitchFamily="34" charset="0"/>
              </a:rPr>
              <a:t>	Скільки років станція була з назвою «Вулиця Свердлова»? </a:t>
            </a:r>
            <a:endParaRPr lang="ru-RU" sz="3600" b="1">
              <a:latin typeface="Franklin Gothic Book" pitchFamily="34" charset="0"/>
            </a:endParaRP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827088" y="3814763"/>
            <a:ext cx="71294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endParaRPr lang="uk-UA" sz="32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indent="539750" algn="ctr"/>
            <a:r>
              <a:rPr lang="uk-UA" sz="3600" b="1" i="1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ІІ варіант</a:t>
            </a:r>
            <a:endParaRPr lang="uk-UA" sz="3600" b="1" i="1">
              <a:solidFill>
                <a:srgbClr val="00B050"/>
              </a:solidFill>
              <a:ea typeface="Times New Roman" pitchFamily="18" charset="0"/>
              <a:cs typeface="Arial" charset="0"/>
            </a:endParaRPr>
          </a:p>
          <a:p>
            <a:pPr indent="539750" eaLnBrk="0" hangingPunct="0"/>
            <a:r>
              <a:rPr lang="uk-UA" sz="3600">
                <a:ea typeface="Times New Roman" pitchFamily="18" charset="0"/>
                <a:cs typeface="Arial" charset="0"/>
              </a:rPr>
              <a:t>Скільки вже років ця станція має назву «Холодна гора»? </a:t>
            </a:r>
            <a:endParaRPr lang="uk-UA" sz="3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>
                <a:solidFill>
                  <a:srgbClr val="C00000"/>
                </a:solidFill>
                <a:latin typeface="Franklin Gothic Book" pitchFamily="34" charset="0"/>
              </a:rPr>
              <a:t>Перевірка:</a:t>
            </a:r>
            <a:endParaRPr lang="ru-RU" sz="720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4" name="Рисунок 3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3800" y="404813"/>
            <a:ext cx="3816350" cy="611981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323850" y="2205038"/>
            <a:ext cx="4176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i="1">
                <a:solidFill>
                  <a:srgbClr val="00B050"/>
                </a:solidFill>
                <a:latin typeface="Franklin Gothic Book" pitchFamily="34" charset="0"/>
              </a:rPr>
              <a:t>І-варіант</a:t>
            </a:r>
          </a:p>
          <a:p>
            <a:r>
              <a:rPr lang="uk-UA" sz="4400">
                <a:latin typeface="Franklin Gothic Book" pitchFamily="34" charset="0"/>
              </a:rPr>
              <a:t>1996-1975=21</a:t>
            </a:r>
            <a:endParaRPr lang="ru-RU" sz="4400">
              <a:latin typeface="Franklin Gothic Book" pitchFamily="34" charset="0"/>
            </a:endParaRPr>
          </a:p>
        </p:txBody>
      </p:sp>
      <p:sp>
        <p:nvSpPr>
          <p:cNvPr id="52228" name="Прямоугольник 5"/>
          <p:cNvSpPr>
            <a:spLocks noChangeArrowheads="1"/>
          </p:cNvSpPr>
          <p:nvPr/>
        </p:nvSpPr>
        <p:spPr bwMode="auto">
          <a:xfrm>
            <a:off x="395288" y="4221163"/>
            <a:ext cx="4176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i="1">
                <a:solidFill>
                  <a:srgbClr val="00B050"/>
                </a:solidFill>
                <a:latin typeface="Franklin Gothic Book" pitchFamily="34" charset="0"/>
              </a:rPr>
              <a:t>ІІ-варіант</a:t>
            </a:r>
          </a:p>
          <a:p>
            <a:r>
              <a:rPr lang="uk-UA" sz="4400">
                <a:latin typeface="Franklin Gothic Book" pitchFamily="34" charset="0"/>
              </a:rPr>
              <a:t>2014-1996=18</a:t>
            </a:r>
            <a:endParaRPr lang="ru-RU" sz="44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638" y="2924175"/>
            <a:ext cx="185737" cy="401638"/>
          </a:xfrm>
          <a:prstGeom prst="rect">
            <a:avLst/>
          </a:prstGeom>
          <a:noFill/>
        </p:spPr>
        <p:txBody>
          <a:bodyPr wrap="none"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55650" y="765175"/>
            <a:ext cx="374491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18911" anchor="ctr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 рідний край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Рідний край-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Кожному мила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Батьківщина - мати,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 без  Вітчизни,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Добре тому,  </a:t>
            </a: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Cambria" pitchFamily="18" charset="0"/>
              </a:rPr>
              <a:t>  </a:t>
            </a:r>
            <a:endParaRPr lang="ru-RU" sz="2000" b="1">
              <a:latin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</a:rPr>
            </a:br>
            <a:endParaRPr lang="ru-RU">
              <a:cs typeface="Arial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076825" y="836613"/>
            <a:ext cx="36718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земний рай.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хто в своєму домі.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своя сторона.</a:t>
            </a:r>
            <a:r>
              <a:rPr lang="uk-UA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хоч помирай.</a:t>
            </a:r>
          </a:p>
          <a:p>
            <a:pPr eaLnBrk="0" hangingPunct="0"/>
            <a:endParaRPr lang="uk-UA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uk-UA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умій за неї постояти.</a:t>
            </a: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як соловей без пісні.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55875" y="1125538"/>
            <a:ext cx="2592388" cy="2519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411413" y="1052513"/>
            <a:ext cx="2665412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27313" y="2852738"/>
            <a:ext cx="2592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132138" y="3789363"/>
            <a:ext cx="20161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348038" y="4652963"/>
            <a:ext cx="187166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124075" y="1916113"/>
            <a:ext cx="2952750" cy="367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8" descr="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296988"/>
            <a:ext cx="4221162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Рисунок 9" descr="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341438"/>
            <a:ext cx="4133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5492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92150" y="177800"/>
            <a:ext cx="7219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6000" b="1" u="sng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 </a:t>
            </a:r>
            <a:r>
              <a:rPr lang="ru-RU" sz="6000" b="1" u="sng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Південний вокзал</a:t>
            </a:r>
            <a:endParaRPr lang="ru-RU" sz="6000">
              <a:solidFill>
                <a:srgbClr val="7030A0"/>
              </a:solidFill>
              <a:ea typeface="Cambria" pitchFamily="18" charset="0"/>
              <a:cs typeface="Arial" charset="0"/>
            </a:endParaRPr>
          </a:p>
        </p:txBody>
      </p:sp>
      <p:pic>
        <p:nvPicPr>
          <p:cNvPr id="53253" name="Рисунок 5" descr="C:\Users\hp\Desktop\метро\южн.вокзал\IMG_0493-1.thumbnai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149725"/>
            <a:ext cx="4105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Рисунок 6" descr="C:\Users\hp\Desktop\метро\южн.вокзал\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4221163"/>
            <a:ext cx="41767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12" descr="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73238"/>
            <a:ext cx="38877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Рисунок 15" descr="+IMG_2331.thumbna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313" y="4076700"/>
            <a:ext cx="40862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13" descr="+IMG_2338.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700213"/>
            <a:ext cx="374491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14" descr="+IMG_2342.thumbnai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102100"/>
            <a:ext cx="40322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11188" y="223838"/>
            <a:ext cx="806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800" b="1" i="1" u="sng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 </a:t>
            </a:r>
            <a:r>
              <a:rPr lang="ru-RU" sz="4800" b="1" i="1" u="sng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Станція </a:t>
            </a:r>
          </a:p>
          <a:p>
            <a:pPr algn="ctr"/>
            <a:r>
              <a:rPr lang="ru-RU" sz="4800" b="1" i="1" u="sng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4800" b="1" i="1" u="sng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Центральний ринок</a:t>
            </a:r>
            <a:r>
              <a:rPr lang="ru-RU" sz="4800" b="1" i="1" u="sng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4800">
              <a:solidFill>
                <a:srgbClr val="C00000"/>
              </a:solidFill>
              <a:ea typeface="Cambria" pitchFamily="18" charset="0"/>
              <a:cs typeface="Arial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68313" y="230188"/>
            <a:ext cx="828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Хвилинка математики. </a:t>
            </a:r>
          </a:p>
          <a:p>
            <a:pPr algn="ctr"/>
            <a:r>
              <a:rPr lang="uk-UA" sz="48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Завдання 7.</a:t>
            </a:r>
            <a:endParaRPr lang="ru-RU" sz="4800">
              <a:solidFill>
                <a:srgbClr val="C00000"/>
              </a:solidFill>
              <a:ea typeface="Cambria" pitchFamily="18" charset="0"/>
              <a:cs typeface="Arial" charset="0"/>
            </a:endParaRPr>
          </a:p>
          <a:p>
            <a:pPr algn="just" eaLnBrk="0" hangingPunct="0"/>
            <a:endParaRPr lang="uk-UA">
              <a:ea typeface="Cambria" pitchFamily="18" charset="0"/>
              <a:cs typeface="Arial" charset="0"/>
            </a:endParaRPr>
          </a:p>
        </p:txBody>
      </p:sp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827088" y="4368800"/>
            <a:ext cx="71294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endParaRPr lang="uk-UA" sz="32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indent="539750" algn="ctr"/>
            <a:endParaRPr lang="uk-UA" sz="3600">
              <a:ea typeface="Cambria" pitchFamily="18" charset="0"/>
              <a:cs typeface="Arial" charset="0"/>
            </a:endParaRP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539750" y="2184400"/>
            <a:ext cx="8280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6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Якщо протягом доби станція перевозить до 30 тисяч людей, скільки пасажирів можна перевезти </a:t>
            </a:r>
          </a:p>
          <a:p>
            <a:r>
              <a:rPr lang="uk-UA" sz="36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протягом тижня? </a:t>
            </a:r>
          </a:p>
          <a:p>
            <a:pPr eaLnBrk="0" hangingPunct="0"/>
            <a:r>
              <a:rPr lang="uk-UA" sz="36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І ряд - Двох тижнів? </a:t>
            </a:r>
          </a:p>
          <a:p>
            <a:pPr eaLnBrk="0" hangingPunct="0"/>
            <a:r>
              <a:rPr lang="uk-UA" sz="36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ІІ ряд - Трьох тижнів? </a:t>
            </a:r>
          </a:p>
          <a:p>
            <a:pPr eaLnBrk="0" hangingPunct="0"/>
            <a:r>
              <a:rPr lang="uk-UA" sz="36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ІІІ ряд - Протягом місяця? </a:t>
            </a:r>
          </a:p>
        </p:txBody>
      </p:sp>
      <p:pic>
        <p:nvPicPr>
          <p:cNvPr id="55300" name="Рисунок 5" descr="331e5b5c4fd42f4d215ac0d956b3ee8474f5f35e.previe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4149725"/>
            <a:ext cx="3024188" cy="215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>
                <a:solidFill>
                  <a:srgbClr val="C00000"/>
                </a:solidFill>
                <a:latin typeface="Franklin Gothic Book" pitchFamily="34" charset="0"/>
              </a:rPr>
              <a:t>Перевірка:</a:t>
            </a:r>
            <a:endParaRPr lang="ru-RU" sz="720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4" name="Рисунок 3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9700" y="404813"/>
            <a:ext cx="3600450" cy="59769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6323" name="Rectangle 1"/>
          <p:cNvSpPr>
            <a:spLocks noChangeArrowheads="1"/>
          </p:cNvSpPr>
          <p:nvPr/>
        </p:nvSpPr>
        <p:spPr bwMode="auto">
          <a:xfrm>
            <a:off x="684213" y="1652588"/>
            <a:ext cx="44640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3200" i="1" u="sng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І - ряд</a:t>
            </a:r>
            <a:endParaRPr lang="uk-UA" sz="3200" i="1" u="sng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30000х7х2=420000, </a:t>
            </a:r>
          </a:p>
          <a:p>
            <a:pPr algn="just" eaLnBrk="0" hangingPunct="0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або 30000х14=420000</a:t>
            </a:r>
            <a:endParaRPr lang="ru-RU" sz="3200">
              <a:ea typeface="Cambria" pitchFamily="18" charset="0"/>
              <a:cs typeface="Arial" charset="0"/>
            </a:endParaRPr>
          </a:p>
          <a:p>
            <a:pPr algn="ctr" eaLnBrk="0" hangingPunct="0"/>
            <a:r>
              <a:rPr lang="uk-UA" sz="3200" i="1" u="sng">
                <a:latin typeface="Times New Roman" pitchFamily="18" charset="0"/>
                <a:ea typeface="Cambria" pitchFamily="18" charset="0"/>
                <a:cs typeface="Arial" charset="0"/>
              </a:rPr>
              <a:t>ІІ - ряд</a:t>
            </a:r>
          </a:p>
          <a:p>
            <a:pPr algn="just" eaLnBrk="0" hangingPunct="0"/>
            <a:r>
              <a:rPr lang="uk-UA" sz="3200">
                <a:latin typeface="Times New Roman" pitchFamily="18" charset="0"/>
                <a:ea typeface="Cambria" pitchFamily="18" charset="0"/>
                <a:cs typeface="Arial" charset="0"/>
              </a:rPr>
              <a:t> 30000х7х3=630000, </a:t>
            </a:r>
          </a:p>
          <a:p>
            <a:pPr algn="just" eaLnBrk="0" hangingPunct="0"/>
            <a:r>
              <a:rPr lang="uk-UA" sz="3200">
                <a:latin typeface="Times New Roman" pitchFamily="18" charset="0"/>
                <a:ea typeface="Cambria" pitchFamily="18" charset="0"/>
                <a:cs typeface="Arial" charset="0"/>
              </a:rPr>
              <a:t>або 30000х21=630000</a:t>
            </a:r>
            <a:endParaRPr lang="ru-RU" sz="3200">
              <a:ea typeface="Cambria" pitchFamily="18" charset="0"/>
              <a:cs typeface="Arial" charset="0"/>
            </a:endParaRPr>
          </a:p>
          <a:p>
            <a:pPr algn="ctr" eaLnBrk="0" hangingPunct="0"/>
            <a:r>
              <a:rPr lang="uk-UA" sz="3200" i="1" u="sng">
                <a:latin typeface="Times New Roman" pitchFamily="18" charset="0"/>
                <a:ea typeface="Cambria" pitchFamily="18" charset="0"/>
                <a:cs typeface="Arial" charset="0"/>
              </a:rPr>
              <a:t> ІІІ - ряд</a:t>
            </a:r>
            <a:r>
              <a:rPr lang="uk-UA" sz="3200">
                <a:latin typeface="Times New Roman" pitchFamily="18" charset="0"/>
                <a:ea typeface="Cambria" pitchFamily="18" charset="0"/>
                <a:cs typeface="Arial" charset="0"/>
              </a:rPr>
              <a:t> 30000х7х4=840000, </a:t>
            </a:r>
          </a:p>
          <a:p>
            <a:pPr algn="just" eaLnBrk="0" hangingPunct="0"/>
            <a:r>
              <a:rPr lang="uk-UA" sz="3200">
                <a:latin typeface="Times New Roman" pitchFamily="18" charset="0"/>
                <a:ea typeface="Cambria" pitchFamily="18" charset="0"/>
                <a:cs typeface="Arial" charset="0"/>
              </a:rPr>
              <a:t>або 30000х28=840000</a:t>
            </a:r>
            <a:endParaRPr lang="uk-UA" sz="3200"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68313" y="-269875"/>
            <a:ext cx="8280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r>
              <a:rPr lang="uk-UA" sz="54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Завдання 7.</a:t>
            </a:r>
            <a:endParaRPr lang="ru-RU" sz="5400">
              <a:solidFill>
                <a:srgbClr val="C00000"/>
              </a:solidFill>
              <a:ea typeface="Cambria" pitchFamily="18" charset="0"/>
              <a:cs typeface="Arial" charset="0"/>
            </a:endParaRPr>
          </a:p>
          <a:p>
            <a:pPr algn="just" eaLnBrk="0" hangingPunct="0"/>
            <a:endParaRPr lang="uk-UA" sz="5400">
              <a:ea typeface="Cambria" pitchFamily="18" charset="0"/>
              <a:cs typeface="Arial" charset="0"/>
            </a:endParaRPr>
          </a:p>
        </p:txBody>
      </p:sp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827088" y="4368800"/>
            <a:ext cx="71294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endParaRPr lang="uk-UA" sz="32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indent="539750" algn="ctr"/>
            <a:endParaRPr lang="uk-UA" sz="3600">
              <a:ea typeface="Cambria" pitchFamily="18" charset="0"/>
              <a:cs typeface="Arial" charset="0"/>
            </a:endParaRPr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539750" y="1360488"/>
            <a:ext cx="79930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</a:p>
          <a:p>
            <a:r>
              <a:rPr lang="uk-UA" sz="60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Записати всі числівники, що зустрінуться в розповіді, цифрами</a:t>
            </a:r>
            <a:r>
              <a:rPr lang="uk-UA" sz="36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7348" name="Рисунок 4" descr="331e5b5c4fd42f4d215ac0d956b3ee8474f5f35e.previe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260350"/>
            <a:ext cx="2914650" cy="4608513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</p:pic>
      <p:pic>
        <p:nvPicPr>
          <p:cNvPr id="57349" name="Рисунок 5" descr="331e5b5c4fd42f4d215ac0d956b3ee8474f5f35e.preview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404813"/>
            <a:ext cx="2914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95288" y="-36513"/>
            <a:ext cx="8497887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60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4. Станція </a:t>
            </a:r>
            <a:r>
              <a:rPr lang="uk-UA" sz="6000" b="1" i="1" u="sng" dirty="0">
                <a:solidFill>
                  <a:schemeClr val="bg2">
                    <a:lumMod val="25000"/>
                  </a:schemeClr>
                </a:solidFill>
                <a:latin typeface="Cambria"/>
                <a:ea typeface="Cambria" pitchFamily="18" charset="0"/>
                <a:cs typeface="Times New Roman" pitchFamily="18" charset="0"/>
              </a:rPr>
              <a:t>«</a:t>
            </a:r>
            <a:r>
              <a:rPr lang="uk-UA" sz="60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Радянська</a:t>
            </a:r>
            <a:r>
              <a:rPr lang="uk-UA" sz="6000" b="1" i="1" u="sng" dirty="0">
                <a:solidFill>
                  <a:schemeClr val="bg2">
                    <a:lumMod val="25000"/>
                  </a:schemeClr>
                </a:solidFill>
                <a:latin typeface="Cambria"/>
                <a:ea typeface="Cambria" pitchFamily="18" charset="0"/>
                <a:cs typeface="Times New Roman" pitchFamily="18" charset="0"/>
              </a:rPr>
              <a:t>»</a:t>
            </a:r>
            <a:endParaRPr lang="uk-UA" sz="6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Рисунок 1" descr="+IMG_1088-2.thumbna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085850"/>
            <a:ext cx="39592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Рисунок 2" descr="IMG_0957-1.thumbna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042988"/>
            <a:ext cx="396081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3" descr="IMG_1129-3.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584575"/>
            <a:ext cx="3927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20" descr="05_radyanska_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627438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0" y="614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0" y="698500"/>
            <a:ext cx="214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sz="1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5" descr="06_prospekt_gagarina_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4005263"/>
            <a:ext cx="5616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Рисунок 6" descr="+IMG_0620-1.thumbna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484313"/>
            <a:ext cx="3557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755650" y="-30163"/>
            <a:ext cx="7993063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400" b="1" i="1" u="sng">
                <a:solidFill>
                  <a:srgbClr val="3A5818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 Станція </a:t>
            </a:r>
          </a:p>
          <a:p>
            <a:pPr algn="ctr"/>
            <a:r>
              <a:rPr lang="uk-UA" sz="4400" b="1" i="1" u="sng">
                <a:solidFill>
                  <a:srgbClr val="3A581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uk-UA" sz="4400" b="1" i="1" u="sng">
                <a:solidFill>
                  <a:srgbClr val="3A5818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Проспект Гагаріна</a:t>
            </a:r>
            <a:r>
              <a:rPr lang="uk-UA" sz="4400" b="1" i="1" u="sng">
                <a:solidFill>
                  <a:srgbClr val="3A581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4400">
              <a:solidFill>
                <a:srgbClr val="3A5818"/>
              </a:solidFill>
              <a:ea typeface="Cambria" pitchFamily="18" charset="0"/>
              <a:cs typeface="Arial" charset="0"/>
            </a:endParaRPr>
          </a:p>
          <a:p>
            <a:pPr eaLnBrk="0" hangingPunct="0"/>
            <a:endParaRPr lang="ru-RU" sz="4400">
              <a:solidFill>
                <a:srgbClr val="3A5818"/>
              </a:solidFill>
              <a:ea typeface="Cambria" pitchFamily="18" charset="0"/>
              <a:cs typeface="Arial" charset="0"/>
            </a:endParaRPr>
          </a:p>
        </p:txBody>
      </p:sp>
      <p:pic>
        <p:nvPicPr>
          <p:cNvPr id="59397" name="Рисунок 4" descr="06_prospekt_gagarina_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148431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9" descr="IMG_0697-1.thumbna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063" y="1193800"/>
            <a:ext cx="39116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7" descr="IMG_0703-1.thumbna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176338"/>
            <a:ext cx="39941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8" descr="IMG_0701-2.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06788"/>
            <a:ext cx="40132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50825" y="211138"/>
            <a:ext cx="8137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800" b="1" i="1" u="sng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4800" b="1" i="1" u="sng">
                <a:solidFill>
                  <a:srgbClr val="99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6. </a:t>
            </a:r>
            <a:r>
              <a:rPr lang="ru-RU" sz="4800" b="1" i="1" u="sng">
                <a:solidFill>
                  <a:srgbClr val="99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Станція </a:t>
            </a:r>
            <a:r>
              <a:rPr lang="ru-RU" sz="4800" b="1" i="1" u="sng">
                <a:solidFill>
                  <a:srgbClr val="990099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4800" b="1" i="1" u="sng">
                <a:solidFill>
                  <a:srgbClr val="99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Спортивна</a:t>
            </a:r>
            <a:r>
              <a:rPr lang="ru-RU" sz="4800" b="1" i="1" u="sng">
                <a:solidFill>
                  <a:srgbClr val="990099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4800">
              <a:solidFill>
                <a:srgbClr val="990099"/>
              </a:solidFill>
              <a:ea typeface="Cambria" pitchFamily="18" charset="0"/>
              <a:cs typeface="Arial" charset="0"/>
            </a:endParaRPr>
          </a:p>
          <a:p>
            <a:pPr algn="ctr" eaLnBrk="0" hangingPunct="0"/>
            <a:endParaRPr lang="ru-RU" sz="4800">
              <a:solidFill>
                <a:srgbClr val="990099"/>
              </a:solidFill>
              <a:ea typeface="Cambria" pitchFamily="18" charset="0"/>
              <a:cs typeface="Arial" charset="0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323850" y="471488"/>
            <a:ext cx="882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60422" name="Рисунок 21" descr="IMG_0667-1.thumbnai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9413" y="3573463"/>
            <a:ext cx="39052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263" y="1412875"/>
            <a:ext cx="3455987" cy="34559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684213" y="3621088"/>
            <a:ext cx="446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32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uk-UA" sz="3200">
              <a:ea typeface="Cambria" pitchFamily="18" charset="0"/>
              <a:cs typeface="Arial" charset="0"/>
            </a:endParaRPr>
          </a:p>
        </p:txBody>
      </p:sp>
      <p:sp>
        <p:nvSpPr>
          <p:cNvPr id="61443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75612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Математична хвилинка </a:t>
            </a:r>
          </a:p>
          <a:p>
            <a:pPr algn="ctr"/>
            <a:r>
              <a:rPr lang="uk-UA" sz="48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“Стоп”</a:t>
            </a:r>
            <a:endParaRPr lang="ru-RU" sz="4800" b="1">
              <a:latin typeface="Franklin Gothic Book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468313" y="800100"/>
            <a:ext cx="80645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54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3"/>
            <a:endParaRPr lang="ru-RU" sz="54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3"/>
            <a:r>
              <a:rPr lang="ru-RU" sz="54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Перший </a:t>
            </a:r>
          </a:p>
          <a:p>
            <a:pPr lvl="3"/>
            <a:r>
              <a:rPr lang="ru-RU" sz="54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рядок </a:t>
            </a:r>
          </a:p>
          <a:p>
            <a:pPr lvl="3"/>
            <a:r>
              <a:rPr lang="ru-RU" sz="54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чисел:</a:t>
            </a:r>
          </a:p>
          <a:p>
            <a:pPr algn="just"/>
            <a:r>
              <a:rPr lang="ru-RU" sz="54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1   3   2   1   1995   1   3   2</a:t>
            </a:r>
            <a:endParaRPr lang="ru-RU" sz="5400"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1" descr="640.74605579_avatar_1720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93675"/>
            <a:ext cx="7273925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1116013" y="5445125"/>
            <a:ext cx="6769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>
                <a:solidFill>
                  <a:srgbClr val="0070C0"/>
                </a:solidFill>
                <a:latin typeface="Franklin Gothic Book" pitchFamily="34" charset="0"/>
              </a:rPr>
              <a:t>Стомилися?</a:t>
            </a:r>
            <a:endParaRPr lang="ru-RU" sz="6000" b="1">
              <a:solidFill>
                <a:srgbClr val="0070C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1312791996_EFEEEBE520EEE4F3E2E0EDF7E8EAEEE2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3375"/>
            <a:ext cx="9144000" cy="62642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011863" y="692150"/>
            <a:ext cx="3132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uk-UA" sz="6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аїна</a:t>
            </a:r>
            <a:endParaRPr lang="ru-RU" sz="6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p\Desktop\для інтегрованого уроку(символи України, Харків)\Kharkiv\KHARK_0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0108" y="2162813"/>
            <a:ext cx="1643784" cy="2532373"/>
          </a:xfrm>
          <a:prstGeom prst="snip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3490" name="Picture 2" descr="D:\работа С.К\od-10_ram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63513"/>
            <a:ext cx="7488237" cy="65309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63491" name="Rectangle 1"/>
          <p:cNvSpPr>
            <a:spLocks noChangeArrowheads="1"/>
          </p:cNvSpPr>
          <p:nvPr/>
        </p:nvSpPr>
        <p:spPr bwMode="auto">
          <a:xfrm>
            <a:off x="1619250" y="1038225"/>
            <a:ext cx="5976938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7200" b="1" i="1">
                <a:solidFill>
                  <a:srgbClr val="FF0066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Музична</a:t>
            </a:r>
          </a:p>
          <a:p>
            <a:pPr algn="ctr"/>
            <a:r>
              <a:rPr lang="uk-UA" sz="7200" b="1" i="1">
                <a:solidFill>
                  <a:srgbClr val="FF0066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хвилинка</a:t>
            </a:r>
            <a:endParaRPr lang="uk-UA" sz="7200" i="1">
              <a:solidFill>
                <a:srgbClr val="FF0066"/>
              </a:solidFill>
              <a:ea typeface="Cambria" pitchFamily="18" charset="0"/>
              <a:cs typeface="Arial" charset="0"/>
            </a:endParaRPr>
          </a:p>
        </p:txBody>
      </p:sp>
      <p:pic>
        <p:nvPicPr>
          <p:cNvPr id="5" name="Рисунок 4" descr="C:\Users\hp\Desktop\для інтегрованого уроку(символи України, Харків)\Kharkiv\KHARK_0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284984"/>
            <a:ext cx="2952328" cy="2592288"/>
          </a:xfrm>
          <a:prstGeom prst="snipRound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2" descr="Рисунок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104900"/>
            <a:ext cx="835342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9-Перлина Слобожанцини-Муз. i сл. А.Хоралова, Вик. Н.Шестак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1268413"/>
            <a:ext cx="19272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468313" y="0"/>
            <a:ext cx="820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00B0F0"/>
                </a:solidFill>
                <a:latin typeface="Franklin Gothic Book" pitchFamily="34" charset="0"/>
              </a:rPr>
              <a:t>Пісня про Харк</a:t>
            </a:r>
            <a:r>
              <a:rPr lang="uk-UA" sz="6000" b="1" i="1">
                <a:solidFill>
                  <a:srgbClr val="00B0F0"/>
                </a:solidFill>
                <a:latin typeface="Franklin Gothic Book" pitchFamily="34" charset="0"/>
              </a:rPr>
              <a:t>і</a:t>
            </a:r>
            <a:r>
              <a:rPr lang="ru-RU" sz="6000" b="1" i="1">
                <a:solidFill>
                  <a:srgbClr val="00B0F0"/>
                </a:solidFill>
                <a:latin typeface="Franklin Gothic Book" pitchFamily="34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68313" y="230188"/>
            <a:ext cx="828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Сторінка математики. </a:t>
            </a:r>
          </a:p>
          <a:p>
            <a:pPr algn="ctr"/>
            <a:r>
              <a:rPr lang="uk-UA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     </a:t>
            </a:r>
            <a:endParaRPr lang="ru-RU" sz="4800">
              <a:solidFill>
                <a:srgbClr val="002060"/>
              </a:solidFill>
              <a:ea typeface="Cambria" pitchFamily="18" charset="0"/>
              <a:cs typeface="Arial" charset="0"/>
            </a:endParaRPr>
          </a:p>
          <a:p>
            <a:pPr algn="just" eaLnBrk="0" hangingPunct="0"/>
            <a:endParaRPr lang="uk-UA">
              <a:ea typeface="Cambria" pitchFamily="18" charset="0"/>
              <a:cs typeface="Arial" charset="0"/>
            </a:endParaRPr>
          </a:p>
        </p:txBody>
      </p:sp>
      <p:sp>
        <p:nvSpPr>
          <p:cNvPr id="65538" name="TextBox 2"/>
          <p:cNvSpPr txBox="1">
            <a:spLocks noChangeArrowheads="1"/>
          </p:cNvSpPr>
          <p:nvPr/>
        </p:nvSpPr>
        <p:spPr bwMode="auto">
          <a:xfrm>
            <a:off x="2195513" y="2852738"/>
            <a:ext cx="4968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6000" b="1">
              <a:latin typeface="Franklin Gothic Book" pitchFamily="34" charset="0"/>
            </a:endParaRPr>
          </a:p>
          <a:p>
            <a:pPr algn="ctr"/>
            <a:endParaRPr lang="ru-RU" sz="4800" b="1">
              <a:latin typeface="Franklin Gothic Book" pitchFamily="34" charset="0"/>
            </a:endParaRPr>
          </a:p>
        </p:txBody>
      </p:sp>
      <p:pic>
        <p:nvPicPr>
          <p:cNvPr id="65539" name="Рисунок 3" descr="331e5b5c4fd42f4d215ac0d956b3ee8474f5f35e.previe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4491038" cy="5265738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4572000" y="1563688"/>
            <a:ext cx="43211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5400" b="1">
                <a:solidFill>
                  <a:srgbClr val="00B050"/>
                </a:solidFill>
                <a:ea typeface="Times New Roman" pitchFamily="18" charset="0"/>
                <a:cs typeface="Arial" charset="0"/>
              </a:rPr>
              <a:t>Самостійна робота.</a:t>
            </a:r>
            <a:endParaRPr lang="uk-UA" sz="5400">
              <a:solidFill>
                <a:srgbClr val="00B05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8" name="Рисунок 7" descr="f775f7dc03f5f64d_Animated_Cat_Pictures_B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163" y="3716338"/>
            <a:ext cx="2736850" cy="254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288" y="333375"/>
            <a:ext cx="3671887" cy="41751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23850" y="4500563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60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(1+3+2+1)х1995х1:(3+2)</a:t>
            </a:r>
            <a:endParaRPr lang="uk-UA" sz="6000">
              <a:ea typeface="Cambria" pitchFamily="18" charset="0"/>
              <a:cs typeface="Arial" charset="0"/>
            </a:endParaRPr>
          </a:p>
        </p:txBody>
      </p:sp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4356100" y="2133600"/>
            <a:ext cx="4248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0000"/>
                </a:solidFill>
              </a:rPr>
              <a:t>Розв</a:t>
            </a:r>
            <a:r>
              <a:rPr lang="uk-UA" sz="6000">
                <a:solidFill>
                  <a:srgbClr val="FF0000"/>
                </a:solidFill>
              </a:rPr>
              <a:t>язати  </a:t>
            </a:r>
          </a:p>
          <a:p>
            <a:r>
              <a:rPr lang="uk-UA" sz="6000">
                <a:solidFill>
                  <a:srgbClr val="FF0000"/>
                </a:solidFill>
              </a:rPr>
              <a:t>приклад:</a:t>
            </a:r>
            <a:endParaRPr lang="ru-RU" sz="6000">
              <a:solidFill>
                <a:srgbClr val="FF0000"/>
              </a:solidFill>
            </a:endParaRPr>
          </a:p>
        </p:txBody>
      </p:sp>
      <p:sp>
        <p:nvSpPr>
          <p:cNvPr id="66564" name="Прямоугольник 5"/>
          <p:cNvSpPr>
            <a:spLocks noChangeArrowheads="1"/>
          </p:cNvSpPr>
          <p:nvPr/>
        </p:nvSpPr>
        <p:spPr bwMode="auto">
          <a:xfrm>
            <a:off x="4067175" y="476250"/>
            <a:ext cx="46815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6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Завдання 9.</a:t>
            </a:r>
            <a:endParaRPr lang="ru-RU" sz="6600"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p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48488" y="3068638"/>
            <a:ext cx="1871662" cy="295275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7200">
                <a:solidFill>
                  <a:srgbClr val="C00000"/>
                </a:solidFill>
                <a:latin typeface="Franklin Gothic Book" pitchFamily="34" charset="0"/>
              </a:rPr>
              <a:t>Перевірка:</a:t>
            </a:r>
            <a:endParaRPr lang="ru-RU" sz="720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67587" name="Rectangle 1"/>
          <p:cNvSpPr>
            <a:spLocks noChangeArrowheads="1"/>
          </p:cNvSpPr>
          <p:nvPr/>
        </p:nvSpPr>
        <p:spPr bwMode="auto">
          <a:xfrm>
            <a:off x="684213" y="3616325"/>
            <a:ext cx="41036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40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uk-UA" sz="40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 sz="4000">
              <a:ea typeface="Cambria" pitchFamily="18" charset="0"/>
              <a:cs typeface="Arial" charset="0"/>
            </a:endParaRPr>
          </a:p>
        </p:txBody>
      </p:sp>
      <p:sp>
        <p:nvSpPr>
          <p:cNvPr id="67588" name="Прямоугольник 5"/>
          <p:cNvSpPr>
            <a:spLocks noChangeArrowheads="1"/>
          </p:cNvSpPr>
          <p:nvPr/>
        </p:nvSpPr>
        <p:spPr bwMode="auto">
          <a:xfrm>
            <a:off x="323850" y="1412875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4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</a:t>
            </a:r>
            <a:r>
              <a:rPr lang="uk-UA" sz="3200" i="1">
                <a:solidFill>
                  <a:srgbClr val="00A24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1             2             3    5     4</a:t>
            </a:r>
          </a:p>
          <a:p>
            <a:pPr algn="just"/>
            <a:r>
              <a:rPr lang="uk-UA" sz="480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(1+3+2+1)х1995х1:(3+2)= 2793</a:t>
            </a:r>
            <a:endParaRPr lang="uk-UA" sz="4800">
              <a:ea typeface="Cambria" pitchFamily="18" charset="0"/>
              <a:cs typeface="Arial" charset="0"/>
            </a:endParaRP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39750" y="3284538"/>
            <a:ext cx="61928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uk-UA" sz="3600"/>
              <a:t>1+3+2+1=7</a:t>
            </a:r>
          </a:p>
          <a:p>
            <a:pPr marL="342900" indent="-342900">
              <a:buFontTx/>
              <a:buAutoNum type="arabicParenR"/>
            </a:pPr>
            <a:r>
              <a:rPr lang="uk-UA" sz="3600"/>
              <a:t>1995:7=13965 (у стовпчик) </a:t>
            </a:r>
          </a:p>
          <a:p>
            <a:pPr marL="342900" indent="-342900">
              <a:buFontTx/>
              <a:buAutoNum type="arabicParenR"/>
            </a:pPr>
            <a:r>
              <a:rPr lang="uk-UA" sz="3600"/>
              <a:t>13965х1=13965</a:t>
            </a:r>
          </a:p>
          <a:p>
            <a:pPr marL="342900" indent="-342900">
              <a:buFontTx/>
              <a:buAutoNum type="arabicParenR"/>
            </a:pPr>
            <a:r>
              <a:rPr lang="uk-UA" sz="3600"/>
              <a:t>3+2=5</a:t>
            </a:r>
          </a:p>
          <a:p>
            <a:pPr marL="342900" indent="-342900">
              <a:buFontTx/>
              <a:buAutoNum type="arabicParenR"/>
            </a:pPr>
            <a:r>
              <a:rPr lang="uk-UA" sz="3600"/>
              <a:t>13865:5=2793 (у стовпчик)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68313" y="230188"/>
            <a:ext cx="828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6000" b="1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Мовленева хвилинка. </a:t>
            </a:r>
          </a:p>
          <a:p>
            <a:pPr algn="ctr"/>
            <a:r>
              <a:rPr lang="uk-UA" sz="48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</a:t>
            </a:r>
            <a:endParaRPr lang="ru-RU" sz="4800">
              <a:solidFill>
                <a:srgbClr val="002060"/>
              </a:solidFill>
              <a:ea typeface="Cambria" pitchFamily="18" charset="0"/>
              <a:cs typeface="Arial" charset="0"/>
            </a:endParaRPr>
          </a:p>
          <a:p>
            <a:pPr algn="just" eaLnBrk="0" hangingPunct="0"/>
            <a:endParaRPr lang="uk-UA">
              <a:ea typeface="Cambria" pitchFamily="18" charset="0"/>
              <a:cs typeface="Arial" charset="0"/>
            </a:endParaRPr>
          </a:p>
        </p:txBody>
      </p:sp>
      <p:pic>
        <p:nvPicPr>
          <p:cNvPr id="68610" name="Рисунок 5" descr="13292006852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557338"/>
            <a:ext cx="59039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6"/>
          <p:cNvSpPr txBox="1">
            <a:spLocks noChangeArrowheads="1"/>
          </p:cNvSpPr>
          <p:nvPr/>
        </p:nvSpPr>
        <p:spPr bwMode="auto">
          <a:xfrm>
            <a:off x="5292725" y="1700213"/>
            <a:ext cx="35274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>
                <a:latin typeface="Franklin Gothic Book" pitchFamily="34" charset="0"/>
              </a:rPr>
              <a:t>Скласти сенкан </a:t>
            </a:r>
          </a:p>
          <a:p>
            <a:pPr algn="ctr"/>
            <a:r>
              <a:rPr lang="uk-UA" sz="4800">
                <a:latin typeface="Franklin Gothic Book" pitchFamily="34" charset="0"/>
              </a:rPr>
              <a:t>про улюблений Харків.</a:t>
            </a:r>
            <a:endParaRPr lang="ru-RU" sz="48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2" descr="Панорама частини центру міста з видом на будівлю Харківської обласної ради">
            <a:hlinkClick r:id="rId2" tooltip="&quot;Панорама частини центру міста з видом на будівлю Харківської обласної ради&quot; 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04813"/>
            <a:ext cx="3432175" cy="59769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395288" y="722313"/>
            <a:ext cx="63373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 i="1">
                <a:ea typeface="Times New Roman" pitchFamily="18" charset="0"/>
                <a:cs typeface="Arial" charset="0"/>
              </a:rPr>
              <a:t>Що? </a:t>
            </a:r>
            <a:r>
              <a:rPr lang="uk-UA" sz="5400" i="1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Харків.</a:t>
            </a:r>
            <a:r>
              <a:rPr lang="uk-UA" sz="5400" i="1">
                <a:ea typeface="Times New Roman" pitchFamily="18" charset="0"/>
                <a:cs typeface="Arial" charset="0"/>
              </a:rPr>
              <a:t> </a:t>
            </a:r>
            <a:endParaRPr lang="ru-RU" sz="5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5400" i="1">
                <a:ea typeface="Times New Roman" pitchFamily="18" charset="0"/>
                <a:cs typeface="Arial" charset="0"/>
              </a:rPr>
              <a:t>Який? …</a:t>
            </a:r>
          </a:p>
          <a:p>
            <a:pPr eaLnBrk="0" hangingPunct="0"/>
            <a:r>
              <a:rPr lang="ru-RU" sz="5400" i="1">
                <a:ea typeface="Times New Roman" pitchFamily="18" charset="0"/>
                <a:cs typeface="Arial" charset="0"/>
              </a:rPr>
              <a:t>Що робить? …</a:t>
            </a:r>
          </a:p>
          <a:p>
            <a:pPr eaLnBrk="0" hangingPunct="0"/>
            <a:r>
              <a:rPr lang="ru-RU" sz="5400" i="1">
                <a:ea typeface="Times New Roman" pitchFamily="18" charset="0"/>
                <a:cs typeface="Arial" charset="0"/>
              </a:rPr>
              <a:t>Відношення: Узагальнення: </a:t>
            </a:r>
          </a:p>
          <a:p>
            <a:pPr eaLnBrk="0" hangingPunct="0"/>
            <a:r>
              <a:rPr lang="uk-UA" sz="5400" i="1">
                <a:ea typeface="Times New Roman" pitchFamily="18" charset="0"/>
                <a:cs typeface="Arial" charset="0"/>
              </a:rPr>
              <a:t>Харків</a:t>
            </a:r>
            <a:r>
              <a:rPr lang="ru-RU" sz="5400" i="1">
                <a:ea typeface="Times New Roman" pitchFamily="18" charset="0"/>
                <a:cs typeface="Arial" charset="0"/>
              </a:rPr>
              <a:t> — .</a:t>
            </a:r>
            <a:endParaRPr lang="ru-RU" sz="5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4" descr="Рисунок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88913"/>
            <a:ext cx="4826000" cy="6335712"/>
          </a:xfrm>
          <a:prstGeom prst="rect">
            <a:avLst/>
          </a:prstGeom>
          <a:noFill/>
          <a:ln w="9525">
            <a:solidFill>
              <a:srgbClr val="00A249"/>
            </a:solidFill>
            <a:miter lim="800000"/>
            <a:headEnd/>
            <a:tailEnd/>
          </a:ln>
        </p:spPr>
      </p:pic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323850" y="188913"/>
            <a:ext cx="3743325" cy="6335712"/>
          </a:xfrm>
          <a:prstGeom prst="rect">
            <a:avLst/>
          </a:prstGeom>
          <a:noFill/>
          <a:ln w="9525">
            <a:solidFill>
              <a:srgbClr val="00A24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Що? </a:t>
            </a:r>
          </a:p>
          <a:p>
            <a:r>
              <a:rPr lang="uk-UA" sz="2800" b="1" i="1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Харків. </a:t>
            </a:r>
            <a:endParaRPr lang="ru-RU" sz="2800" b="1">
              <a:solidFill>
                <a:srgbClr val="00B0F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800" b="1" i="1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Який? </a:t>
            </a:r>
          </a:p>
          <a:p>
            <a:pPr eaLnBrk="0" hangingPunct="0"/>
            <a:r>
              <a:rPr lang="ru-RU" sz="2800" b="1" i="1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Великий, красивий. Промисловий.</a:t>
            </a:r>
          </a:p>
          <a:p>
            <a:pPr eaLnBrk="0" hangingPunct="0"/>
            <a:r>
              <a:rPr lang="ru-RU" sz="2800" b="1" i="1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Що робить? </a:t>
            </a:r>
          </a:p>
          <a:p>
            <a:pPr eaLnBrk="0" hangingPunct="0"/>
            <a:r>
              <a:rPr lang="ru-RU" sz="2800" b="1" i="1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Будується, розвивається…</a:t>
            </a:r>
          </a:p>
          <a:p>
            <a:pPr eaLnBrk="0" hangingPunct="0"/>
            <a:r>
              <a:rPr lang="ru-RU" sz="2800" b="1" i="1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Відношення: </a:t>
            </a:r>
          </a:p>
          <a:p>
            <a:pPr eaLnBrk="0" hangingPunct="0"/>
            <a:r>
              <a:rPr lang="ru-RU" sz="2800" b="1" i="1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Пишаємось, прославляємо…</a:t>
            </a:r>
          </a:p>
          <a:p>
            <a:pPr eaLnBrk="0" hangingPunct="0"/>
            <a:r>
              <a:rPr lang="ru-RU" sz="2800" b="1" i="1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Узагальнення: </a:t>
            </a:r>
          </a:p>
          <a:p>
            <a:pPr eaLnBrk="0" hangingPunct="0"/>
            <a:r>
              <a:rPr lang="uk-UA" sz="2800" b="1" i="1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Харків</a:t>
            </a:r>
            <a:r>
              <a:rPr lang="ru-RU" sz="2800" b="1" i="1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 — найкраще місто .</a:t>
            </a:r>
            <a:endParaRPr lang="ru-RU" sz="2800" b="1">
              <a:solidFill>
                <a:srgbClr val="00B0F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39750" y="1322388"/>
            <a:ext cx="5545138" cy="5078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95263" algn="l"/>
              </a:tabLst>
            </a:pPr>
            <a:r>
              <a:rPr lang="uk-UA" sz="2000" b="1" i="1">
                <a:ea typeface="Times New Roman" pitchFamily="18" charset="0"/>
                <a:cs typeface="Arial" charset="0"/>
              </a:rPr>
              <a:t>Харкове мій, моє місто кохане, </a:t>
            </a:r>
            <a:endParaRPr lang="ru-RU" sz="2000" b="1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Тільки тобою на світі живу.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Вас, неповторні мої харків’яни, 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Я недарма земляками зову.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З вами ділив і жалі, і тривоги, 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Вчився любить і людей і життя.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Рідна Сумська – наша спільна дорога –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Нас у щасливе веде майбуття.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Харкове мій, моя дума і воля, 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Разом з тобою зростав і мужнів.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Зичу тобі незрадливої долі, 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Я ж бо – один з твоїх вірних синів.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Щира синівська любов не зів</a:t>
            </a:r>
            <a:r>
              <a:rPr lang="ru-RU" sz="2000" i="1">
                <a:ea typeface="Times New Roman" pitchFamily="18" charset="0"/>
                <a:cs typeface="Arial" charset="0"/>
              </a:rPr>
              <a:t>`</a:t>
            </a:r>
            <a:r>
              <a:rPr lang="uk-UA" sz="2000" i="1">
                <a:ea typeface="Times New Roman" pitchFamily="18" charset="0"/>
                <a:cs typeface="Arial" charset="0"/>
              </a:rPr>
              <a:t>яне,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Харків нам силу й натхнення дає.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uk-UA" sz="2000" i="1">
                <a:ea typeface="Times New Roman" pitchFamily="18" charset="0"/>
                <a:cs typeface="Arial" charset="0"/>
              </a:rPr>
              <a:t>Горді ми з того, що ми – харків’яни,</a:t>
            </a:r>
            <a:endParaRPr lang="ru-RU" sz="2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5263" algn="l"/>
              </a:tabLst>
            </a:pPr>
            <a:r>
              <a:rPr lang="ru-RU" sz="2400" b="1" i="1">
                <a:latin typeface="Times New Roman" pitchFamily="18" charset="0"/>
                <a:ea typeface="Times New Roman" pitchFamily="18" charset="0"/>
                <a:cs typeface="Arial" charset="0"/>
              </a:rPr>
              <a:t>Ми ще прославимо місто своє.</a:t>
            </a:r>
            <a:endParaRPr lang="ru-RU" sz="2400" b="1" i="1">
              <a:ea typeface="Times New Roman" pitchFamily="18" charset="0"/>
              <a:cs typeface="Arial" charset="0"/>
            </a:endParaRPr>
          </a:p>
        </p:txBody>
      </p:sp>
      <p:sp>
        <p:nvSpPr>
          <p:cNvPr id="71682" name="TextBox 2"/>
          <p:cNvSpPr txBox="1">
            <a:spLocks noChangeArrowheads="1"/>
          </p:cNvSpPr>
          <p:nvPr/>
        </p:nvSpPr>
        <p:spPr bwMode="auto">
          <a:xfrm>
            <a:off x="827088" y="333375"/>
            <a:ext cx="4752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3A5818"/>
                </a:solidFill>
                <a:latin typeface="Franklin Gothic Book" pitchFamily="34" charset="0"/>
              </a:rPr>
              <a:t>Підсумок уроку</a:t>
            </a:r>
            <a:endParaRPr lang="ru-RU" sz="4400" b="1" i="1">
              <a:solidFill>
                <a:srgbClr val="3A5818"/>
              </a:solidFill>
              <a:latin typeface="Franklin Gothic Book" pitchFamily="34" charset="0"/>
            </a:endParaRPr>
          </a:p>
        </p:txBody>
      </p:sp>
      <p:pic>
        <p:nvPicPr>
          <p:cNvPr id="71683" name="Рисунок 4" descr="Рисунок1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404813"/>
            <a:ext cx="27352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исунок 5" descr="schetovodstv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3644900"/>
            <a:ext cx="31670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3" descr="Рисунок1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828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1116013" y="339725"/>
            <a:ext cx="6911975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indent="106363">
              <a:tabLst>
                <a:tab pos="269875" algn="l"/>
                <a:tab pos="323850" algn="l"/>
              </a:tabLst>
            </a:pPr>
            <a:r>
              <a:rPr lang="uk-UA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Саморефлексія</a:t>
            </a:r>
          </a:p>
          <a:p>
            <a:pPr lvl="3" indent="106363">
              <a:tabLst>
                <a:tab pos="269875" algn="l"/>
                <a:tab pos="323850" algn="l"/>
              </a:tabLst>
            </a:pPr>
            <a:endParaRPr lang="uk-UA" sz="60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indent="106363">
              <a:tabLst>
                <a:tab pos="269875" algn="l"/>
                <a:tab pos="323850" algn="l"/>
              </a:tabLst>
            </a:pPr>
            <a:r>
              <a:rPr lang="uk-UA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Знаю:</a:t>
            </a:r>
          </a:p>
          <a:p>
            <a:pPr lvl="3" indent="106363">
              <a:tabLst>
                <a:tab pos="269875" algn="l"/>
                <a:tab pos="323850" algn="l"/>
              </a:tabLst>
            </a:pPr>
            <a:r>
              <a:rPr lang="uk-UA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Вмію:</a:t>
            </a:r>
            <a:r>
              <a:rPr lang="uk-UA" sz="6000" b="1" i="1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 indent="106363">
              <a:tabLst>
                <a:tab pos="269875" algn="l"/>
                <a:tab pos="323850" algn="l"/>
              </a:tabLst>
            </a:pPr>
            <a:r>
              <a:rPr lang="uk-UA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Було легко:</a:t>
            </a:r>
          </a:p>
          <a:p>
            <a:pPr lvl="3" indent="106363">
              <a:tabLst>
                <a:tab pos="269875" algn="l"/>
                <a:tab pos="323850" algn="l"/>
              </a:tabLst>
            </a:pPr>
            <a:r>
              <a:rPr lang="uk-UA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Було важко:   </a:t>
            </a:r>
            <a:endParaRPr lang="ru-RU" sz="6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106363">
              <a:tabLst>
                <a:tab pos="269875" algn="l"/>
                <a:tab pos="323850" algn="l"/>
              </a:tabLst>
            </a:pPr>
            <a:endParaRPr lang="ru-RU" sz="6000" b="1" i="1">
              <a:solidFill>
                <a:srgbClr val="00A24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106363">
              <a:tabLst>
                <a:tab pos="269875" algn="l"/>
                <a:tab pos="323850" algn="l"/>
              </a:tabLst>
            </a:pPr>
            <a:r>
              <a:rPr lang="uk-UA" sz="6000" b="1" i="1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5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Рисунок1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0"/>
            <a:ext cx="676910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195513" y="333375"/>
            <a:ext cx="50403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 i="1">
                <a:solidFill>
                  <a:srgbClr val="FFC000"/>
                </a:solidFill>
                <a:latin typeface="Franklin Gothic Book" pitchFamily="34" charset="0"/>
              </a:rPr>
              <a:t> Рідне місто </a:t>
            </a:r>
          </a:p>
          <a:p>
            <a:r>
              <a:rPr lang="uk-UA" sz="4800" b="1" i="1">
                <a:solidFill>
                  <a:srgbClr val="FFC000"/>
                </a:solidFill>
                <a:latin typeface="Franklin Gothic Book" pitchFamily="34" charset="0"/>
              </a:rPr>
              <a:t>      Харків </a:t>
            </a:r>
            <a:endParaRPr lang="ru-RU" sz="4800" b="1" i="1">
              <a:solidFill>
                <a:srgbClr val="FFC000"/>
              </a:solidFill>
              <a:latin typeface="Franklin Gothic Book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835150" y="3544888"/>
            <a:ext cx="62658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>
                <a:solidFill>
                  <a:schemeClr val="bg2"/>
                </a:solidFill>
                <a:ea typeface="Times New Roman" pitchFamily="18" charset="0"/>
                <a:cs typeface="Arial" charset="0"/>
              </a:rPr>
              <a:t>В вільній державі наш Харків існує: вчиться, будує, співає, працює…</a:t>
            </a:r>
            <a:endParaRPr lang="ru-RU" sz="2800">
              <a:solidFill>
                <a:schemeClr val="bg2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2800">
                <a:solidFill>
                  <a:schemeClr val="bg2"/>
                </a:solidFill>
                <a:ea typeface="Times New Roman" pitchFamily="18" charset="0"/>
                <a:cs typeface="Arial" charset="0"/>
              </a:rPr>
              <a:t>Хай вам щастить, дорогі харків’яни, </a:t>
            </a:r>
          </a:p>
          <a:p>
            <a:pPr eaLnBrk="0" hangingPunct="0"/>
            <a:r>
              <a:rPr lang="uk-UA" sz="2800">
                <a:solidFill>
                  <a:schemeClr val="bg2"/>
                </a:solidFill>
                <a:ea typeface="Times New Roman" pitchFamily="18" charset="0"/>
                <a:cs typeface="Arial" charset="0"/>
              </a:rPr>
              <a:t>вічно любов і добро будуть з вами!</a:t>
            </a:r>
          </a:p>
          <a:p>
            <a:pPr algn="r" eaLnBrk="0" hangingPunct="0"/>
            <a:r>
              <a:rPr lang="uk-UA" sz="2800">
                <a:solidFill>
                  <a:schemeClr val="bg2"/>
                </a:solidFill>
                <a:ea typeface="Times New Roman" pitchFamily="18" charset="0"/>
                <a:cs typeface="Arial" charset="0"/>
              </a:rPr>
              <a:t>Надія Акімова</a:t>
            </a:r>
            <a:r>
              <a:rPr lang="ru-RU" sz="2800">
                <a:solidFill>
                  <a:schemeClr val="bg2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1" descr="100849066_GOLUB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8356600" cy="63436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611188" y="5589588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 i="1">
                <a:solidFill>
                  <a:srgbClr val="FFFF00"/>
                </a:solidFill>
              </a:rPr>
              <a:t>Дякую </a:t>
            </a:r>
            <a:r>
              <a:rPr lang="uk-UA" sz="6000" b="1" i="1">
                <a:solidFill>
                  <a:srgbClr val="FFFF00"/>
                </a:solidFill>
                <a:latin typeface="Franklin Gothic Book" pitchFamily="34" charset="0"/>
              </a:rPr>
              <a:t>за урок</a:t>
            </a:r>
            <a:endParaRPr lang="ru-RU" sz="6000" b="1" i="1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5" name="07-Харкiвський вальс-Муз. В.Корепанова, сл. О.Марченка, Вик. С.Савч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836613"/>
            <a:ext cx="21780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Панорама частини центру міста з видом на будівлю Харківської обласної ради">
            <a:hlinkClick r:id="rId2" tooltip="&quot;Панорама частини центру міста з видом на будівлю Харківської обласної ради&quot; 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76250"/>
            <a:ext cx="8064500" cy="5857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771775" y="692150"/>
            <a:ext cx="59769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слові „Харків” – шелестіння трав,</a:t>
            </a:r>
            <a:endParaRPr lang="ru-RU" sz="3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грім громів, і трепетні пісні,</a:t>
            </a:r>
            <a:endParaRPr lang="ru-RU" sz="3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Дике Поле у стрімких вітрах,</a:t>
            </a:r>
            <a:endParaRPr lang="ru-RU" sz="3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 сьогодення, і майбутні дні…</a:t>
            </a:r>
            <a:endParaRPr lang="ru-RU" sz="3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Ніна Супруненко</a:t>
            </a:r>
            <a:endParaRPr lang="ru-RU" sz="3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_IMG_0461-1.thumbnai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644900"/>
            <a:ext cx="36496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5" descr="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644900"/>
            <a:ext cx="36226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IMG_0590-1.thumbnai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549275"/>
            <a:ext cx="36004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595313"/>
            <a:ext cx="36004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2268538" y="2997200"/>
            <a:ext cx="554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i="1">
                <a:solidFill>
                  <a:srgbClr val="002060"/>
                </a:solidFill>
                <a:latin typeface="Franklin Gothic Book" pitchFamily="34" charset="0"/>
              </a:rPr>
              <a:t>Харків Підземний</a:t>
            </a:r>
            <a:endParaRPr lang="ru-RU" sz="3600" b="1" i="1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Рисунок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3716338"/>
            <a:ext cx="405765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 descr="Рисунок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716338"/>
            <a:ext cx="4327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 descr="Рисунок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41767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Рисунок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60350"/>
            <a:ext cx="41497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413" y="2997200"/>
            <a:ext cx="42640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Харків минулий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1400</TotalTime>
  <Words>1000</Words>
  <Application>Microsoft Office PowerPoint</Application>
  <PresentationFormat>Экран (4:3)</PresentationFormat>
  <Paragraphs>323</Paragraphs>
  <Slides>60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Трек</vt:lpstr>
      <vt:lpstr>Про Мій Харків моїм учням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135</cp:revision>
  <dcterms:created xsi:type="dcterms:W3CDTF">2014-02-11T17:41:56Z</dcterms:created>
  <dcterms:modified xsi:type="dcterms:W3CDTF">2014-06-02T14:39:01Z</dcterms:modified>
</cp:coreProperties>
</file>